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8/22/2020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00" b="1" i="0">
                <a:solidFill>
                  <a:srgbClr val="04607A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8/22/2020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00" b="1" i="0">
                <a:solidFill>
                  <a:srgbClr val="04607A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8/22/2020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00" b="1" i="0">
                <a:solidFill>
                  <a:srgbClr val="04607A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8/22/2020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8/22/2020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44500" y="426465"/>
            <a:ext cx="8255000" cy="13976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500" b="1" i="0">
                <a:solidFill>
                  <a:srgbClr val="04607A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81913" y="1969084"/>
            <a:ext cx="7580172" cy="25634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8/22/2020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10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10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image" Target="../media/image10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10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10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10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10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10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10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10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10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828" y="0"/>
            <a:ext cx="9145905" cy="6858000"/>
            <a:chOff x="-828" y="0"/>
            <a:chExt cx="9145905" cy="6858000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223"/>
              <a:ext cx="9143999" cy="102870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401357" y="0"/>
              <a:ext cx="4742641" cy="599949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0"/>
              <a:ext cx="9088207" cy="1020572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-828" y="52323"/>
              <a:ext cx="9145590" cy="901826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/>
          <p:nvPr/>
        </p:nvSpPr>
        <p:spPr>
          <a:xfrm>
            <a:off x="2795016" y="2572511"/>
            <a:ext cx="6170676" cy="138683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5666485" y="4792137"/>
            <a:ext cx="3211830" cy="492443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720"/>
              </a:spcBef>
            </a:pPr>
            <a:r>
              <a:rPr lang="en-US" sz="2600" b="0" dirty="0" err="1" smtClean="0">
                <a:solidFill>
                  <a:srgbClr val="FFFFFF"/>
                </a:solidFill>
                <a:latin typeface="Constantia"/>
                <a:cs typeface="Constantia"/>
              </a:rPr>
              <a:t>Anurag</a:t>
            </a:r>
            <a:r>
              <a:rPr lang="en-US" sz="2600" b="0" smtClean="0">
                <a:solidFill>
                  <a:srgbClr val="FFFFFF"/>
                </a:solidFill>
                <a:latin typeface="Constantia"/>
                <a:cs typeface="Constantia"/>
              </a:rPr>
              <a:t> Vijay</a:t>
            </a:r>
            <a:endParaRPr sz="2600">
              <a:latin typeface="Constantia"/>
              <a:cs typeface="Constantia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579119" y="1078991"/>
            <a:ext cx="1969135" cy="2162810"/>
            <a:chOff x="579119" y="1078991"/>
            <a:chExt cx="1969135" cy="2162810"/>
          </a:xfrm>
        </p:grpSpPr>
        <p:sp>
          <p:nvSpPr>
            <p:cNvPr id="11" name="object 11"/>
            <p:cNvSpPr/>
            <p:nvPr/>
          </p:nvSpPr>
          <p:spPr>
            <a:xfrm>
              <a:off x="579119" y="1078991"/>
              <a:ext cx="1969008" cy="2162555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643127" y="1142999"/>
              <a:ext cx="1786127" cy="1979676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24077" y="1123949"/>
              <a:ext cx="1824355" cy="2018030"/>
            </a:xfrm>
            <a:custGeom>
              <a:avLst/>
              <a:gdLst/>
              <a:ahLst/>
              <a:cxnLst/>
              <a:rect l="l" t="t" r="r" b="b"/>
              <a:pathLst>
                <a:path w="1824355" h="2018030">
                  <a:moveTo>
                    <a:pt x="0" y="2017776"/>
                  </a:moveTo>
                  <a:lnTo>
                    <a:pt x="1824227" y="2017776"/>
                  </a:lnTo>
                  <a:lnTo>
                    <a:pt x="1824227" y="0"/>
                  </a:lnTo>
                  <a:lnTo>
                    <a:pt x="0" y="0"/>
                  </a:lnTo>
                  <a:lnTo>
                    <a:pt x="0" y="2017776"/>
                  </a:lnTo>
                  <a:close/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828" y="0"/>
            <a:ext cx="9145905" cy="6858000"/>
            <a:chOff x="-828" y="0"/>
            <a:chExt cx="9145905" cy="6858000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223"/>
              <a:ext cx="9143999" cy="102870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401357" y="0"/>
              <a:ext cx="4742641" cy="599949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0"/>
              <a:ext cx="9088207" cy="1020572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-828" y="52323"/>
              <a:ext cx="9145590" cy="901826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pc="-20" dirty="0"/>
              <a:t>Equivalent version </a:t>
            </a:r>
            <a:r>
              <a:rPr dirty="0"/>
              <a:t>of </a:t>
            </a:r>
            <a:r>
              <a:rPr spc="-35" dirty="0"/>
              <a:t>Euclid’s </a:t>
            </a:r>
            <a:r>
              <a:rPr dirty="0"/>
              <a:t>fifth  </a:t>
            </a:r>
            <a:r>
              <a:rPr spc="-20" dirty="0"/>
              <a:t>postulate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781913" y="1969084"/>
            <a:ext cx="7562850" cy="25634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68580">
              <a:lnSpc>
                <a:spcPct val="100000"/>
              </a:lnSpc>
              <a:spcBef>
                <a:spcPts val="105"/>
              </a:spcBef>
            </a:pPr>
            <a:r>
              <a:rPr sz="2600" spc="-10" dirty="0">
                <a:latin typeface="Calibri"/>
                <a:cs typeface="Calibri"/>
              </a:rPr>
              <a:t>There are </a:t>
            </a:r>
            <a:r>
              <a:rPr sz="2600" b="1" spc="-15" dirty="0">
                <a:latin typeface="Calibri"/>
                <a:cs typeface="Calibri"/>
              </a:rPr>
              <a:t>several </a:t>
            </a:r>
            <a:r>
              <a:rPr sz="2600" b="1" spc="-10" dirty="0">
                <a:latin typeface="Calibri"/>
                <a:cs typeface="Calibri"/>
              </a:rPr>
              <a:t>equivalent versions </a:t>
            </a:r>
            <a:r>
              <a:rPr sz="2600" dirty="0">
                <a:latin typeface="Calibri"/>
                <a:cs typeface="Calibri"/>
              </a:rPr>
              <a:t>of </a:t>
            </a:r>
            <a:r>
              <a:rPr sz="2600" spc="-5" dirty="0">
                <a:latin typeface="Calibri"/>
                <a:cs typeface="Calibri"/>
              </a:rPr>
              <a:t>fifth </a:t>
            </a:r>
            <a:r>
              <a:rPr sz="2600" spc="-10" dirty="0">
                <a:latin typeface="Calibri"/>
                <a:cs typeface="Calibri"/>
              </a:rPr>
              <a:t>postulate;  </a:t>
            </a:r>
            <a:r>
              <a:rPr sz="2600" spc="-5" dirty="0">
                <a:latin typeface="Calibri"/>
                <a:cs typeface="Calibri"/>
              </a:rPr>
              <a:t>one of </a:t>
            </a:r>
            <a:r>
              <a:rPr sz="2600" dirty="0">
                <a:latin typeface="Calibri"/>
                <a:cs typeface="Calibri"/>
              </a:rPr>
              <a:t>them is </a:t>
            </a:r>
            <a:r>
              <a:rPr sz="2600" spc="-15" dirty="0">
                <a:latin typeface="Calibri"/>
                <a:cs typeface="Calibri"/>
              </a:rPr>
              <a:t>‘</a:t>
            </a:r>
            <a:r>
              <a:rPr sz="2600" b="1" spc="-15" dirty="0">
                <a:latin typeface="Calibri"/>
                <a:cs typeface="Calibri"/>
              </a:rPr>
              <a:t>Playfair’s </a:t>
            </a:r>
            <a:r>
              <a:rPr sz="2600" b="1" spc="-5" dirty="0">
                <a:latin typeface="Calibri"/>
                <a:cs typeface="Calibri"/>
              </a:rPr>
              <a:t>axiom</a:t>
            </a:r>
            <a:r>
              <a:rPr sz="2600" spc="-5" dirty="0">
                <a:latin typeface="Calibri"/>
                <a:cs typeface="Calibri"/>
              </a:rPr>
              <a:t>’(a </a:t>
            </a:r>
            <a:r>
              <a:rPr sz="2600" spc="-10" dirty="0">
                <a:latin typeface="Calibri"/>
                <a:cs typeface="Calibri"/>
              </a:rPr>
              <a:t>Scottish  </a:t>
            </a:r>
            <a:r>
              <a:rPr sz="2600" spc="-5" dirty="0">
                <a:latin typeface="Calibri"/>
                <a:cs typeface="Calibri"/>
              </a:rPr>
              <a:t>mathematician </a:t>
            </a:r>
            <a:r>
              <a:rPr sz="2600" dirty="0">
                <a:latin typeface="Calibri"/>
                <a:cs typeface="Calibri"/>
              </a:rPr>
              <a:t>in 1729) as </a:t>
            </a:r>
            <a:r>
              <a:rPr sz="2600" spc="-20" dirty="0">
                <a:latin typeface="Calibri"/>
                <a:cs typeface="Calibri"/>
              </a:rPr>
              <a:t>stated</a:t>
            </a:r>
            <a:r>
              <a:rPr sz="2600" spc="-95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below:</a:t>
            </a:r>
            <a:endParaRPr sz="2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55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sz="2600" spc="-15" dirty="0">
                <a:latin typeface="Calibri"/>
                <a:cs typeface="Calibri"/>
              </a:rPr>
              <a:t>For </a:t>
            </a:r>
            <a:r>
              <a:rPr sz="2600" spc="-10" dirty="0">
                <a:latin typeface="Calibri"/>
                <a:cs typeface="Calibri"/>
              </a:rPr>
              <a:t>every </a:t>
            </a:r>
            <a:r>
              <a:rPr sz="2600" dirty="0">
                <a:latin typeface="Calibri"/>
                <a:cs typeface="Calibri"/>
              </a:rPr>
              <a:t>line </a:t>
            </a:r>
            <a:r>
              <a:rPr sz="2600" i="1" dirty="0">
                <a:latin typeface="Calibri"/>
                <a:cs typeface="Calibri"/>
              </a:rPr>
              <a:t>l </a:t>
            </a:r>
            <a:r>
              <a:rPr sz="2600" dirty="0">
                <a:latin typeface="Calibri"/>
                <a:cs typeface="Calibri"/>
              </a:rPr>
              <a:t>and </a:t>
            </a:r>
            <a:r>
              <a:rPr sz="2600" spc="-25" dirty="0">
                <a:latin typeface="Calibri"/>
                <a:cs typeface="Calibri"/>
              </a:rPr>
              <a:t>for </a:t>
            </a:r>
            <a:r>
              <a:rPr sz="2600" spc="-10" dirty="0">
                <a:latin typeface="Calibri"/>
                <a:cs typeface="Calibri"/>
              </a:rPr>
              <a:t>every point </a:t>
            </a:r>
            <a:r>
              <a:rPr sz="2600" i="1" dirty="0">
                <a:latin typeface="Calibri"/>
                <a:cs typeface="Calibri"/>
              </a:rPr>
              <a:t>p </a:t>
            </a:r>
            <a:r>
              <a:rPr sz="2600" spc="-5" dirty="0">
                <a:latin typeface="Calibri"/>
                <a:cs typeface="Calibri"/>
              </a:rPr>
              <a:t>not </a:t>
            </a:r>
            <a:r>
              <a:rPr sz="2600" dirty="0">
                <a:latin typeface="Calibri"/>
                <a:cs typeface="Calibri"/>
              </a:rPr>
              <a:t>lying </a:t>
            </a:r>
            <a:r>
              <a:rPr sz="2600" spc="-5" dirty="0">
                <a:latin typeface="Calibri"/>
                <a:cs typeface="Calibri"/>
              </a:rPr>
              <a:t>on </a:t>
            </a:r>
            <a:r>
              <a:rPr sz="2600" i="1" dirty="0">
                <a:latin typeface="Calibri"/>
                <a:cs typeface="Calibri"/>
              </a:rPr>
              <a:t>l</a:t>
            </a:r>
            <a:r>
              <a:rPr sz="2600" dirty="0">
                <a:latin typeface="Calibri"/>
                <a:cs typeface="Calibri"/>
              </a:rPr>
              <a:t>, </a:t>
            </a:r>
            <a:r>
              <a:rPr sz="2600" spc="-5" dirty="0">
                <a:latin typeface="Calibri"/>
                <a:cs typeface="Calibri"/>
              </a:rPr>
              <a:t>there  </a:t>
            </a:r>
            <a:r>
              <a:rPr sz="2600" spc="-15" dirty="0">
                <a:latin typeface="Calibri"/>
                <a:cs typeface="Calibri"/>
              </a:rPr>
              <a:t>exists </a:t>
            </a:r>
            <a:r>
              <a:rPr sz="2600" dirty="0">
                <a:latin typeface="Calibri"/>
                <a:cs typeface="Calibri"/>
              </a:rPr>
              <a:t>a </a:t>
            </a:r>
            <a:r>
              <a:rPr sz="2600" b="1" spc="-5" dirty="0">
                <a:latin typeface="Calibri"/>
                <a:cs typeface="Calibri"/>
              </a:rPr>
              <a:t>unique </a:t>
            </a:r>
            <a:r>
              <a:rPr sz="2600" dirty="0">
                <a:latin typeface="Calibri"/>
                <a:cs typeface="Calibri"/>
              </a:rPr>
              <a:t>line </a:t>
            </a:r>
            <a:r>
              <a:rPr sz="2600" i="1" dirty="0">
                <a:latin typeface="Calibri"/>
                <a:cs typeface="Calibri"/>
              </a:rPr>
              <a:t>m </a:t>
            </a:r>
            <a:r>
              <a:rPr sz="2600" spc="-5" dirty="0">
                <a:latin typeface="Calibri"/>
                <a:cs typeface="Calibri"/>
              </a:rPr>
              <a:t>passing through </a:t>
            </a:r>
            <a:r>
              <a:rPr sz="2600" i="1" dirty="0">
                <a:latin typeface="Calibri"/>
                <a:cs typeface="Calibri"/>
              </a:rPr>
              <a:t>p </a:t>
            </a:r>
            <a:r>
              <a:rPr sz="2600" dirty="0">
                <a:latin typeface="Calibri"/>
                <a:cs typeface="Calibri"/>
              </a:rPr>
              <a:t>&amp; </a:t>
            </a:r>
            <a:r>
              <a:rPr sz="2600" spc="-10" dirty="0">
                <a:latin typeface="Calibri"/>
                <a:cs typeface="Calibri"/>
              </a:rPr>
              <a:t>parallel </a:t>
            </a:r>
            <a:r>
              <a:rPr sz="2600" spc="-15" dirty="0">
                <a:latin typeface="Calibri"/>
                <a:cs typeface="Calibri"/>
              </a:rPr>
              <a:t>to</a:t>
            </a:r>
            <a:r>
              <a:rPr sz="2600" spc="-10" dirty="0">
                <a:latin typeface="Calibri"/>
                <a:cs typeface="Calibri"/>
              </a:rPr>
              <a:t> </a:t>
            </a:r>
            <a:r>
              <a:rPr sz="2600" i="1" dirty="0">
                <a:latin typeface="Calibri"/>
                <a:cs typeface="Calibri"/>
              </a:rPr>
              <a:t>l</a:t>
            </a:r>
            <a:r>
              <a:rPr sz="2600" dirty="0">
                <a:latin typeface="Calibri"/>
                <a:cs typeface="Calibri"/>
              </a:rPr>
              <a:t>.</a:t>
            </a:r>
            <a:endParaRPr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828" y="0"/>
            <a:ext cx="9145905" cy="6858000"/>
            <a:chOff x="-828" y="0"/>
            <a:chExt cx="9145905" cy="6858000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223"/>
              <a:ext cx="9143999" cy="102870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401357" y="0"/>
              <a:ext cx="4742641" cy="599949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0"/>
              <a:ext cx="9088207" cy="1020572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-828" y="52323"/>
              <a:ext cx="9145590" cy="901826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630427" y="122301"/>
            <a:ext cx="2608580" cy="711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Conclusion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578916" y="934338"/>
            <a:ext cx="8051800" cy="5231765"/>
          </a:xfrm>
          <a:prstGeom prst="rect">
            <a:avLst/>
          </a:prstGeom>
        </p:spPr>
        <p:txBody>
          <a:bodyPr vert="horz" wrap="square" lIns="0" tIns="97155" rIns="0" bIns="0" rtlCol="0">
            <a:spAutoFit/>
          </a:bodyPr>
          <a:lstStyle/>
          <a:p>
            <a:pPr marL="286385" marR="276860" indent="-274320">
              <a:lnSpc>
                <a:spcPct val="80000"/>
              </a:lnSpc>
              <a:spcBef>
                <a:spcPts val="765"/>
              </a:spcBef>
              <a:buClr>
                <a:srgbClr val="0AD0D9"/>
              </a:buClr>
              <a:buSzPct val="94642"/>
              <a:buFont typeface="Wingdings 2"/>
              <a:buChar char=""/>
              <a:tabLst>
                <a:tab pos="287020" algn="l"/>
              </a:tabLst>
            </a:pPr>
            <a:r>
              <a:rPr sz="2800" spc="-10" dirty="0">
                <a:latin typeface="Calibri"/>
                <a:cs typeface="Calibri"/>
              </a:rPr>
              <a:t>Euclid did not </a:t>
            </a:r>
            <a:r>
              <a:rPr sz="2800" spc="-20" dirty="0">
                <a:latin typeface="Calibri"/>
                <a:cs typeface="Calibri"/>
              </a:rPr>
              <a:t>require </a:t>
            </a:r>
            <a:r>
              <a:rPr sz="2800" spc="-10" dirty="0">
                <a:latin typeface="Calibri"/>
                <a:cs typeface="Calibri"/>
              </a:rPr>
              <a:t>his fifth </a:t>
            </a:r>
            <a:r>
              <a:rPr sz="2800" spc="-15" dirty="0">
                <a:latin typeface="Calibri"/>
                <a:cs typeface="Calibri"/>
              </a:rPr>
              <a:t>postulate </a:t>
            </a:r>
            <a:r>
              <a:rPr sz="2800" spc="-20" dirty="0">
                <a:latin typeface="Calibri"/>
                <a:cs typeface="Calibri"/>
              </a:rPr>
              <a:t>to </a:t>
            </a:r>
            <a:r>
              <a:rPr sz="2800" spc="-25" dirty="0">
                <a:latin typeface="Calibri"/>
                <a:cs typeface="Calibri"/>
              </a:rPr>
              <a:t>prove </a:t>
            </a:r>
            <a:r>
              <a:rPr sz="2800" spc="-10" dirty="0">
                <a:latin typeface="Calibri"/>
                <a:cs typeface="Calibri"/>
              </a:rPr>
              <a:t>his  </a:t>
            </a:r>
            <a:r>
              <a:rPr sz="2800" spc="-25" dirty="0">
                <a:latin typeface="Calibri"/>
                <a:cs typeface="Calibri"/>
              </a:rPr>
              <a:t>first </a:t>
            </a:r>
            <a:r>
              <a:rPr sz="2800" spc="-5" dirty="0">
                <a:latin typeface="Calibri"/>
                <a:cs typeface="Calibri"/>
              </a:rPr>
              <a:t>28 </a:t>
            </a:r>
            <a:r>
              <a:rPr sz="2800" spc="-10" dirty="0">
                <a:latin typeface="Calibri"/>
                <a:cs typeface="Calibri"/>
              </a:rPr>
              <a:t>theorems but </a:t>
            </a:r>
            <a:r>
              <a:rPr sz="2800" spc="-5" dirty="0">
                <a:latin typeface="Calibri"/>
                <a:cs typeface="Calibri"/>
              </a:rPr>
              <a:t>he </a:t>
            </a:r>
            <a:r>
              <a:rPr sz="2800" spc="-10" dirty="0">
                <a:latin typeface="Calibri"/>
                <a:cs typeface="Calibri"/>
              </a:rPr>
              <a:t>himself including </a:t>
            </a:r>
            <a:r>
              <a:rPr sz="2800" spc="-15" dirty="0">
                <a:latin typeface="Calibri"/>
                <a:cs typeface="Calibri"/>
              </a:rPr>
              <a:t>many  </a:t>
            </a:r>
            <a:r>
              <a:rPr sz="2800" spc="-10" dirty="0">
                <a:latin typeface="Calibri"/>
                <a:cs typeface="Calibri"/>
              </a:rPr>
              <a:t>mathematicians </a:t>
            </a:r>
            <a:r>
              <a:rPr sz="2800" spc="-20" dirty="0">
                <a:latin typeface="Calibri"/>
                <a:cs typeface="Calibri"/>
              </a:rPr>
              <a:t>were convinced </a:t>
            </a:r>
            <a:r>
              <a:rPr sz="2800" spc="-10" dirty="0">
                <a:latin typeface="Calibri"/>
                <a:cs typeface="Calibri"/>
              </a:rPr>
              <a:t>that </a:t>
            </a:r>
            <a:r>
              <a:rPr sz="2800" b="1" spc="-5" dirty="0">
                <a:latin typeface="Calibri"/>
                <a:cs typeface="Calibri"/>
              </a:rPr>
              <a:t>the </a:t>
            </a:r>
            <a:r>
              <a:rPr sz="2800" b="1" spc="-10" dirty="0">
                <a:latin typeface="Calibri"/>
                <a:cs typeface="Calibri"/>
              </a:rPr>
              <a:t>fifth  </a:t>
            </a:r>
            <a:r>
              <a:rPr sz="2800" b="1" spc="-15" dirty="0">
                <a:latin typeface="Calibri"/>
                <a:cs typeface="Calibri"/>
              </a:rPr>
              <a:t>postulate </a:t>
            </a:r>
            <a:r>
              <a:rPr sz="2800" b="1" spc="-5" dirty="0">
                <a:latin typeface="Calibri"/>
                <a:cs typeface="Calibri"/>
              </a:rPr>
              <a:t>is actually a </a:t>
            </a:r>
            <a:r>
              <a:rPr sz="2800" b="1" spc="-10" dirty="0">
                <a:latin typeface="Calibri"/>
                <a:cs typeface="Calibri"/>
              </a:rPr>
              <a:t>theorem that can </a:t>
            </a:r>
            <a:r>
              <a:rPr sz="2800" b="1" spc="-5" dirty="0">
                <a:latin typeface="Calibri"/>
                <a:cs typeface="Calibri"/>
              </a:rPr>
              <a:t>be </a:t>
            </a:r>
            <a:r>
              <a:rPr sz="2800" b="1" spc="-20" dirty="0">
                <a:latin typeface="Calibri"/>
                <a:cs typeface="Calibri"/>
              </a:rPr>
              <a:t>proved  </a:t>
            </a:r>
            <a:r>
              <a:rPr sz="2800" b="1" spc="-5" dirty="0">
                <a:latin typeface="Calibri"/>
                <a:cs typeface="Calibri"/>
              </a:rPr>
              <a:t>using </a:t>
            </a:r>
            <a:r>
              <a:rPr sz="2800" b="1" spc="-15" dirty="0">
                <a:latin typeface="Calibri"/>
                <a:cs typeface="Calibri"/>
              </a:rPr>
              <a:t>just </a:t>
            </a:r>
            <a:r>
              <a:rPr sz="2800" b="1" spc="-5" dirty="0">
                <a:latin typeface="Calibri"/>
                <a:cs typeface="Calibri"/>
              </a:rPr>
              <a:t>the </a:t>
            </a:r>
            <a:r>
              <a:rPr sz="2800" b="1" spc="-15" dirty="0">
                <a:latin typeface="Calibri"/>
                <a:cs typeface="Calibri"/>
              </a:rPr>
              <a:t>four postulates </a:t>
            </a:r>
            <a:r>
              <a:rPr sz="2800" b="1" spc="-5" dirty="0">
                <a:latin typeface="Calibri"/>
                <a:cs typeface="Calibri"/>
              </a:rPr>
              <a:t>and other</a:t>
            </a:r>
            <a:r>
              <a:rPr sz="2800" b="1" spc="1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axioms</a:t>
            </a:r>
            <a:r>
              <a:rPr sz="2800" spc="-1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0AD0D9"/>
              </a:buClr>
              <a:buFont typeface="Wingdings 2"/>
              <a:buChar char=""/>
            </a:pPr>
            <a:endParaRPr sz="3250">
              <a:latin typeface="Calibri"/>
              <a:cs typeface="Calibri"/>
            </a:endParaRPr>
          </a:p>
          <a:p>
            <a:pPr marL="286385" marR="5080" indent="-274320" algn="just">
              <a:lnSpc>
                <a:spcPts val="2690"/>
              </a:lnSpc>
              <a:buClr>
                <a:srgbClr val="0AD0D9"/>
              </a:buClr>
              <a:buSzPct val="94642"/>
              <a:buFont typeface="Wingdings 2"/>
              <a:buChar char=""/>
              <a:tabLst>
                <a:tab pos="287020" algn="l"/>
              </a:tabLst>
            </a:pPr>
            <a:r>
              <a:rPr sz="2800" spc="-15" dirty="0">
                <a:latin typeface="Calibri"/>
                <a:cs typeface="Calibri"/>
              </a:rPr>
              <a:t>However </a:t>
            </a:r>
            <a:r>
              <a:rPr sz="2800" spc="-5" dirty="0">
                <a:latin typeface="Calibri"/>
                <a:cs typeface="Calibri"/>
              </a:rPr>
              <a:t>all </a:t>
            </a:r>
            <a:r>
              <a:rPr sz="2800" spc="-15" dirty="0">
                <a:latin typeface="Calibri"/>
                <a:cs typeface="Calibri"/>
              </a:rPr>
              <a:t>attempts to </a:t>
            </a:r>
            <a:r>
              <a:rPr sz="2800" spc="-25" dirty="0">
                <a:latin typeface="Calibri"/>
                <a:cs typeface="Calibri"/>
              </a:rPr>
              <a:t>prove 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spc="-10" dirty="0">
                <a:latin typeface="Calibri"/>
                <a:cs typeface="Calibri"/>
              </a:rPr>
              <a:t>fifth </a:t>
            </a:r>
            <a:r>
              <a:rPr sz="2800" spc="-15" dirty="0">
                <a:latin typeface="Calibri"/>
                <a:cs typeface="Calibri"/>
              </a:rPr>
              <a:t>postulate </a:t>
            </a:r>
            <a:r>
              <a:rPr sz="2800" spc="-5" dirty="0">
                <a:latin typeface="Calibri"/>
                <a:cs typeface="Calibri"/>
              </a:rPr>
              <a:t>as a  </a:t>
            </a:r>
            <a:r>
              <a:rPr sz="2800" spc="-10" dirty="0">
                <a:latin typeface="Calibri"/>
                <a:cs typeface="Calibri"/>
              </a:rPr>
              <a:t>theorem </a:t>
            </a:r>
            <a:r>
              <a:rPr sz="2800" spc="-25" dirty="0">
                <a:latin typeface="Calibri"/>
                <a:cs typeface="Calibri"/>
              </a:rPr>
              <a:t>have </a:t>
            </a:r>
            <a:r>
              <a:rPr sz="2800" spc="-15" dirty="0">
                <a:latin typeface="Calibri"/>
                <a:cs typeface="Calibri"/>
              </a:rPr>
              <a:t>failed </a:t>
            </a:r>
            <a:r>
              <a:rPr sz="2800" spc="-5" dirty="0">
                <a:latin typeface="Calibri"/>
                <a:cs typeface="Calibri"/>
              </a:rPr>
              <a:t>&amp; this led </a:t>
            </a:r>
            <a:r>
              <a:rPr sz="2800" spc="-20" dirty="0">
                <a:latin typeface="Calibri"/>
                <a:cs typeface="Calibri"/>
              </a:rPr>
              <a:t>to </a:t>
            </a:r>
            <a:r>
              <a:rPr sz="2800" spc="-5" dirty="0">
                <a:latin typeface="Calibri"/>
                <a:cs typeface="Calibri"/>
              </a:rPr>
              <a:t>a </a:t>
            </a:r>
            <a:r>
              <a:rPr sz="2800" spc="-15" dirty="0">
                <a:latin typeface="Calibri"/>
                <a:cs typeface="Calibri"/>
              </a:rPr>
              <a:t>great</a:t>
            </a:r>
            <a:r>
              <a:rPr sz="2800" spc="7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achievement</a:t>
            </a:r>
            <a:endParaRPr sz="2800">
              <a:latin typeface="Calibri"/>
              <a:cs typeface="Calibri"/>
            </a:endParaRPr>
          </a:p>
          <a:p>
            <a:pPr marL="286385" marR="473075" algn="just">
              <a:lnSpc>
                <a:spcPct val="80000"/>
              </a:lnSpc>
              <a:spcBef>
                <a:spcPts val="20"/>
              </a:spcBef>
            </a:pPr>
            <a:r>
              <a:rPr sz="2800" spc="-5" dirty="0">
                <a:latin typeface="Calibri"/>
                <a:cs typeface="Calibri"/>
              </a:rPr>
              <a:t>– the </a:t>
            </a:r>
            <a:r>
              <a:rPr sz="2800" b="1" spc="-15" dirty="0">
                <a:latin typeface="Calibri"/>
                <a:cs typeface="Calibri"/>
              </a:rPr>
              <a:t>creation </a:t>
            </a:r>
            <a:r>
              <a:rPr sz="2800" b="1" spc="-5" dirty="0">
                <a:latin typeface="Calibri"/>
                <a:cs typeface="Calibri"/>
              </a:rPr>
              <a:t>of </a:t>
            </a:r>
            <a:r>
              <a:rPr sz="2800" b="1" spc="-20" dirty="0">
                <a:latin typeface="Calibri"/>
                <a:cs typeface="Calibri"/>
              </a:rPr>
              <a:t>several </a:t>
            </a:r>
            <a:r>
              <a:rPr sz="2800" b="1" spc="-5" dirty="0">
                <a:latin typeface="Calibri"/>
                <a:cs typeface="Calibri"/>
              </a:rPr>
              <a:t>other </a:t>
            </a:r>
            <a:r>
              <a:rPr sz="2800" b="1" spc="-10" dirty="0">
                <a:latin typeface="Calibri"/>
                <a:cs typeface="Calibri"/>
              </a:rPr>
              <a:t>geometries </a:t>
            </a:r>
            <a:r>
              <a:rPr sz="2800" spc="-5" dirty="0">
                <a:latin typeface="Calibri"/>
                <a:cs typeface="Calibri"/>
              </a:rPr>
              <a:t>, </a:t>
            </a:r>
            <a:r>
              <a:rPr sz="2800" spc="-15" dirty="0">
                <a:latin typeface="Calibri"/>
                <a:cs typeface="Calibri"/>
              </a:rPr>
              <a:t>quite  </a:t>
            </a:r>
            <a:r>
              <a:rPr sz="2800" spc="-25" dirty="0">
                <a:latin typeface="Calibri"/>
                <a:cs typeface="Calibri"/>
              </a:rPr>
              <a:t>different </a:t>
            </a:r>
            <a:r>
              <a:rPr sz="2800" spc="-20" dirty="0">
                <a:latin typeface="Calibri"/>
                <a:cs typeface="Calibri"/>
              </a:rPr>
              <a:t>from </a:t>
            </a:r>
            <a:r>
              <a:rPr sz="2800" spc="-10" dirty="0">
                <a:latin typeface="Calibri"/>
                <a:cs typeface="Calibri"/>
              </a:rPr>
              <a:t>Euclidean geometries called </a:t>
            </a:r>
            <a:r>
              <a:rPr sz="2800" spc="-5" dirty="0">
                <a:latin typeface="Calibri"/>
                <a:cs typeface="Calibri"/>
              </a:rPr>
              <a:t>as </a:t>
            </a:r>
            <a:r>
              <a:rPr sz="2800" b="1" spc="-5" dirty="0">
                <a:latin typeface="Calibri"/>
                <a:cs typeface="Calibri"/>
              </a:rPr>
              <a:t>non-  Euclidean </a:t>
            </a:r>
            <a:r>
              <a:rPr sz="2800" b="1" spc="-10" dirty="0">
                <a:latin typeface="Calibri"/>
                <a:cs typeface="Calibri"/>
              </a:rPr>
              <a:t>geometries.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300">
              <a:latin typeface="Calibri"/>
              <a:cs typeface="Calibri"/>
            </a:endParaRPr>
          </a:p>
          <a:p>
            <a:pPr marL="286385" marR="448309" indent="-274320">
              <a:lnSpc>
                <a:spcPct val="80000"/>
              </a:lnSpc>
              <a:buClr>
                <a:srgbClr val="0AD0D9"/>
              </a:buClr>
              <a:buSzPct val="94642"/>
              <a:buFont typeface="Wingdings 2"/>
              <a:buChar char=""/>
              <a:tabLst>
                <a:tab pos="287020" algn="l"/>
              </a:tabLst>
            </a:pPr>
            <a:r>
              <a:rPr sz="2800" spc="-10" dirty="0">
                <a:latin typeface="Calibri"/>
                <a:cs typeface="Calibri"/>
              </a:rPr>
              <a:t>Example, </a:t>
            </a:r>
            <a:r>
              <a:rPr sz="2800" b="1" spc="-5" dirty="0">
                <a:latin typeface="Calibri"/>
                <a:cs typeface="Calibri"/>
              </a:rPr>
              <a:t>Spherical </a:t>
            </a:r>
            <a:r>
              <a:rPr sz="2800" b="1" spc="-10" dirty="0">
                <a:latin typeface="Calibri"/>
                <a:cs typeface="Calibri"/>
              </a:rPr>
              <a:t>geometry</a:t>
            </a:r>
            <a:r>
              <a:rPr sz="2800" spc="-10" dirty="0">
                <a:latin typeface="Calibri"/>
                <a:cs typeface="Calibri"/>
              </a:rPr>
              <a:t>, 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spc="-10" dirty="0">
                <a:latin typeface="Calibri"/>
                <a:cs typeface="Calibri"/>
              </a:rPr>
              <a:t>geometry </a:t>
            </a:r>
            <a:r>
              <a:rPr sz="2800" spc="-5" dirty="0">
                <a:latin typeface="Calibri"/>
                <a:cs typeface="Calibri"/>
              </a:rPr>
              <a:t>of the  </a:t>
            </a:r>
            <a:r>
              <a:rPr sz="2800" spc="-20" dirty="0">
                <a:latin typeface="Calibri"/>
                <a:cs typeface="Calibri"/>
              </a:rPr>
              <a:t>universe </a:t>
            </a:r>
            <a:r>
              <a:rPr sz="2800" spc="-15" dirty="0">
                <a:latin typeface="Calibri"/>
                <a:cs typeface="Calibri"/>
              </a:rPr>
              <a:t>we live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in.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828" y="0"/>
            <a:ext cx="9145905" cy="6858000"/>
            <a:chOff x="-828" y="0"/>
            <a:chExt cx="9145905" cy="6858000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223"/>
              <a:ext cx="9143999" cy="102870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401357" y="0"/>
              <a:ext cx="4742641" cy="599949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0"/>
              <a:ext cx="9088207" cy="1020572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-828" y="52323"/>
              <a:ext cx="9145590" cy="901826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444500" y="4061586"/>
            <a:ext cx="4377055" cy="12452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0" spc="-5" dirty="0"/>
              <a:t>Thank</a:t>
            </a:r>
            <a:r>
              <a:rPr sz="8000" spc="-85" dirty="0"/>
              <a:t> </a:t>
            </a:r>
            <a:r>
              <a:rPr sz="8000" spc="-215" dirty="0"/>
              <a:t>You</a:t>
            </a:r>
            <a:endParaRPr sz="8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828" y="0"/>
            <a:ext cx="9145905" cy="6858000"/>
            <a:chOff x="-828" y="0"/>
            <a:chExt cx="9145905" cy="6858000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223"/>
              <a:ext cx="9143999" cy="102870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401357" y="0"/>
              <a:ext cx="4742641" cy="599949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0"/>
              <a:ext cx="9088207" cy="1020572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-828" y="52323"/>
              <a:ext cx="9145590" cy="901826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344525" y="189737"/>
            <a:ext cx="5081270" cy="726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600" dirty="0"/>
              <a:t>EUCLID’S</a:t>
            </a:r>
            <a:r>
              <a:rPr sz="4600" spc="-50" dirty="0"/>
              <a:t> </a:t>
            </a:r>
            <a:r>
              <a:rPr sz="4600" spc="-30" dirty="0"/>
              <a:t>GEOMETRY</a:t>
            </a:r>
            <a:endParaRPr sz="4600"/>
          </a:p>
        </p:txBody>
      </p:sp>
      <p:sp>
        <p:nvSpPr>
          <p:cNvPr id="9" name="object 9"/>
          <p:cNvSpPr txBox="1"/>
          <p:nvPr/>
        </p:nvSpPr>
        <p:spPr>
          <a:xfrm>
            <a:off x="578916" y="1069975"/>
            <a:ext cx="7912100" cy="51473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60270">
              <a:lnSpc>
                <a:spcPct val="100000"/>
              </a:lnSpc>
              <a:spcBef>
                <a:spcPts val="100"/>
              </a:spcBef>
            </a:pPr>
            <a:r>
              <a:rPr sz="2400" spc="-15" dirty="0">
                <a:latin typeface="Calibri"/>
                <a:cs typeface="Calibri"/>
              </a:rPr>
              <a:t>GEOMETRY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350">
              <a:latin typeface="Calibri"/>
              <a:cs typeface="Calibri"/>
            </a:endParaRPr>
          </a:p>
          <a:p>
            <a:pPr marL="1750060">
              <a:lnSpc>
                <a:spcPct val="100000"/>
              </a:lnSpc>
              <a:tabLst>
                <a:tab pos="3166110" algn="l"/>
              </a:tabLst>
            </a:pPr>
            <a:r>
              <a:rPr sz="2400" spc="-15" dirty="0">
                <a:latin typeface="Calibri"/>
                <a:cs typeface="Calibri"/>
              </a:rPr>
              <a:t>GEO	</a:t>
            </a:r>
            <a:r>
              <a:rPr sz="2400" dirty="0">
                <a:latin typeface="Calibri"/>
                <a:cs typeface="Calibri"/>
              </a:rPr>
              <a:t>METREIN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350">
              <a:latin typeface="Calibri"/>
              <a:cs typeface="Calibri"/>
            </a:endParaRPr>
          </a:p>
          <a:p>
            <a:pPr marL="1750060">
              <a:lnSpc>
                <a:spcPct val="100000"/>
              </a:lnSpc>
              <a:spcBef>
                <a:spcPts val="5"/>
              </a:spcBef>
              <a:tabLst>
                <a:tab pos="3166110" algn="l"/>
              </a:tabLst>
            </a:pPr>
            <a:r>
              <a:rPr sz="2400" spc="-10" dirty="0">
                <a:latin typeface="Calibri"/>
                <a:cs typeface="Calibri"/>
              </a:rPr>
              <a:t>Earth	</a:t>
            </a:r>
            <a:r>
              <a:rPr sz="2400" spc="-114" dirty="0">
                <a:latin typeface="Calibri"/>
                <a:cs typeface="Calibri"/>
              </a:rPr>
              <a:t>To</a:t>
            </a:r>
            <a:r>
              <a:rPr sz="2400" spc="-10" dirty="0">
                <a:latin typeface="Calibri"/>
                <a:cs typeface="Calibri"/>
              </a:rPr>
              <a:t> measure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850">
              <a:latin typeface="Calibri"/>
              <a:cs typeface="Calibri"/>
            </a:endParaRPr>
          </a:p>
          <a:p>
            <a:pPr marL="287020" indent="-274320">
              <a:lnSpc>
                <a:spcPct val="100000"/>
              </a:lnSpc>
              <a:buClr>
                <a:srgbClr val="0AD0D9"/>
              </a:buClr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dirty="0">
                <a:latin typeface="Calibri"/>
                <a:cs typeface="Calibri"/>
              </a:rPr>
              <a:t>Geometry </a:t>
            </a:r>
            <a:r>
              <a:rPr sz="2400" spc="-10" dirty="0">
                <a:latin typeface="Calibri"/>
                <a:cs typeface="Calibri"/>
              </a:rPr>
              <a:t>originated </a:t>
            </a:r>
            <a:r>
              <a:rPr sz="2400" dirty="0">
                <a:latin typeface="Calibri"/>
                <a:cs typeface="Calibri"/>
              </a:rPr>
              <a:t>in </a:t>
            </a:r>
            <a:r>
              <a:rPr sz="2400" spc="-5" dirty="0">
                <a:latin typeface="Calibri"/>
                <a:cs typeface="Calibri"/>
              </a:rPr>
              <a:t>Egypt </a:t>
            </a:r>
            <a:r>
              <a:rPr sz="2400" dirty="0">
                <a:latin typeface="Calibri"/>
                <a:cs typeface="Calibri"/>
              </a:rPr>
              <a:t>as an art </a:t>
            </a:r>
            <a:r>
              <a:rPr sz="2400" spc="-5" dirty="0">
                <a:latin typeface="Calibri"/>
                <a:cs typeface="Calibri"/>
              </a:rPr>
              <a:t>of </a:t>
            </a:r>
            <a:r>
              <a:rPr sz="2400" spc="-10" dirty="0">
                <a:latin typeface="Calibri"/>
                <a:cs typeface="Calibri"/>
              </a:rPr>
              <a:t>Earth</a:t>
            </a:r>
            <a:r>
              <a:rPr sz="2400" spc="-9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measurement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0AD0D9"/>
              </a:buClr>
              <a:buFont typeface="Wingdings 2"/>
              <a:buChar char=""/>
            </a:pPr>
            <a:endParaRPr sz="2350">
              <a:latin typeface="Calibri"/>
              <a:cs typeface="Calibri"/>
            </a:endParaRPr>
          </a:p>
          <a:p>
            <a:pPr marL="287020" indent="-274320">
              <a:lnSpc>
                <a:spcPct val="100000"/>
              </a:lnSpc>
              <a:spcBef>
                <a:spcPts val="5"/>
              </a:spcBef>
              <a:buClr>
                <a:srgbClr val="0AD0D9"/>
              </a:buClr>
              <a:buSzPct val="93750"/>
              <a:buFont typeface="Wingdings 2"/>
              <a:buChar char=""/>
              <a:tabLst>
                <a:tab pos="287020" algn="l"/>
                <a:tab pos="3616960" algn="l"/>
              </a:tabLst>
            </a:pPr>
            <a:r>
              <a:rPr sz="2400" b="1" dirty="0">
                <a:latin typeface="Calibri"/>
                <a:cs typeface="Calibri"/>
              </a:rPr>
              <a:t>Euclid </a:t>
            </a:r>
            <a:r>
              <a:rPr sz="2400" spc="-5" dirty="0">
                <a:latin typeface="Calibri"/>
                <a:cs typeface="Calibri"/>
              </a:rPr>
              <a:t>(325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BCE-265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BCE):	</a:t>
            </a:r>
            <a:r>
              <a:rPr sz="2400" spc="-5" dirty="0">
                <a:latin typeface="Calibri"/>
                <a:cs typeface="Calibri"/>
              </a:rPr>
              <a:t>The </a:t>
            </a:r>
            <a:r>
              <a:rPr sz="2400" spc="-15" dirty="0">
                <a:latin typeface="Calibri"/>
                <a:cs typeface="Calibri"/>
              </a:rPr>
              <a:t>Father </a:t>
            </a:r>
            <a:r>
              <a:rPr sz="2400" spc="-5" dirty="0">
                <a:latin typeface="Calibri"/>
                <a:cs typeface="Calibri"/>
              </a:rPr>
              <a:t>of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Geometry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0AD0D9"/>
              </a:buClr>
              <a:buFont typeface="Wingdings 2"/>
              <a:buChar char=""/>
            </a:pPr>
            <a:endParaRPr sz="2800">
              <a:latin typeface="Calibri"/>
              <a:cs typeface="Calibri"/>
            </a:endParaRPr>
          </a:p>
          <a:p>
            <a:pPr marL="286385" marR="64135" indent="-274320">
              <a:lnSpc>
                <a:spcPts val="2300"/>
              </a:lnSpc>
              <a:buClr>
                <a:srgbClr val="0AD0D9"/>
              </a:buClr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spc="-5" dirty="0">
                <a:latin typeface="Calibri"/>
                <a:cs typeface="Calibri"/>
              </a:rPr>
              <a:t>The </a:t>
            </a:r>
            <a:r>
              <a:rPr sz="2400" spc="-15" dirty="0">
                <a:latin typeface="Calibri"/>
                <a:cs typeface="Calibri"/>
              </a:rPr>
              <a:t>first </a:t>
            </a:r>
            <a:r>
              <a:rPr sz="2400" b="1" spc="-5" dirty="0">
                <a:latin typeface="Calibri"/>
                <a:cs typeface="Calibri"/>
              </a:rPr>
              <a:t>Egyptian </a:t>
            </a:r>
            <a:r>
              <a:rPr sz="2400" b="1" spc="-10" dirty="0">
                <a:latin typeface="Calibri"/>
                <a:cs typeface="Calibri"/>
              </a:rPr>
              <a:t>mathematician </a:t>
            </a:r>
            <a:r>
              <a:rPr sz="2400" dirty="0">
                <a:latin typeface="Calibri"/>
                <a:cs typeface="Calibri"/>
              </a:rPr>
              <a:t>who </a:t>
            </a:r>
            <a:r>
              <a:rPr sz="2400" spc="-10" dirty="0">
                <a:latin typeface="Calibri"/>
                <a:cs typeface="Calibri"/>
              </a:rPr>
              <a:t>initiated </a:t>
            </a:r>
            <a:r>
              <a:rPr sz="2400" dirty="0">
                <a:latin typeface="Calibri"/>
                <a:cs typeface="Calibri"/>
              </a:rPr>
              <a:t>a </a:t>
            </a:r>
            <a:r>
              <a:rPr sz="2400" spc="-5" dirty="0">
                <a:latin typeface="Calibri"/>
                <a:cs typeface="Calibri"/>
              </a:rPr>
              <a:t>new </a:t>
            </a:r>
            <a:r>
              <a:rPr sz="2400" spc="-30" dirty="0">
                <a:latin typeface="Calibri"/>
                <a:cs typeface="Calibri"/>
              </a:rPr>
              <a:t>way </a:t>
            </a:r>
            <a:r>
              <a:rPr sz="2400" spc="-5" dirty="0">
                <a:latin typeface="Calibri"/>
                <a:cs typeface="Calibri"/>
              </a:rPr>
              <a:t>of  </a:t>
            </a:r>
            <a:r>
              <a:rPr sz="2400" dirty="0">
                <a:latin typeface="Calibri"/>
                <a:cs typeface="Calibri"/>
              </a:rPr>
              <a:t>thinking the </a:t>
            </a:r>
            <a:r>
              <a:rPr sz="2400" spc="-5" dirty="0">
                <a:latin typeface="Calibri"/>
                <a:cs typeface="Calibri"/>
              </a:rPr>
              <a:t>study of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geometry.</a:t>
            </a:r>
            <a:endParaRPr sz="2400">
              <a:latin typeface="Calibri"/>
              <a:cs typeface="Calibri"/>
            </a:endParaRPr>
          </a:p>
          <a:p>
            <a:pPr marL="286385" marR="217804">
              <a:lnSpc>
                <a:spcPts val="2300"/>
              </a:lnSpc>
              <a:spcBef>
                <a:spcPts val="10"/>
              </a:spcBef>
            </a:pPr>
            <a:r>
              <a:rPr sz="2400" spc="-10" dirty="0">
                <a:latin typeface="Calibri"/>
                <a:cs typeface="Calibri"/>
              </a:rPr>
              <a:t>Introduced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5" dirty="0">
                <a:latin typeface="Calibri"/>
                <a:cs typeface="Calibri"/>
              </a:rPr>
              <a:t>method of </a:t>
            </a:r>
            <a:r>
              <a:rPr sz="2400" spc="-10" dirty="0">
                <a:latin typeface="Calibri"/>
                <a:cs typeface="Calibri"/>
              </a:rPr>
              <a:t>proving </a:t>
            </a:r>
            <a:r>
              <a:rPr sz="2400" dirty="0">
                <a:latin typeface="Calibri"/>
                <a:cs typeface="Calibri"/>
              </a:rPr>
              <a:t>a </a:t>
            </a:r>
            <a:r>
              <a:rPr sz="2400" spc="-5" dirty="0">
                <a:latin typeface="Calibri"/>
                <a:cs typeface="Calibri"/>
              </a:rPr>
              <a:t>geometrical </a:t>
            </a:r>
            <a:r>
              <a:rPr sz="2400" spc="-10" dirty="0">
                <a:latin typeface="Calibri"/>
                <a:cs typeface="Calibri"/>
              </a:rPr>
              <a:t>result by  </a:t>
            </a:r>
            <a:r>
              <a:rPr sz="2400" b="1" spc="-10" dirty="0">
                <a:latin typeface="Calibri"/>
                <a:cs typeface="Calibri"/>
              </a:rPr>
              <a:t>deductive </a:t>
            </a:r>
            <a:r>
              <a:rPr sz="2400" b="1" spc="-5" dirty="0">
                <a:latin typeface="Calibri"/>
                <a:cs typeface="Calibri"/>
              </a:rPr>
              <a:t>reasoning </a:t>
            </a:r>
            <a:r>
              <a:rPr sz="2400" spc="-5" dirty="0">
                <a:latin typeface="Calibri"/>
                <a:cs typeface="Calibri"/>
              </a:rPr>
              <a:t>based upon </a:t>
            </a:r>
            <a:r>
              <a:rPr sz="2400" spc="-10" dirty="0">
                <a:latin typeface="Calibri"/>
                <a:cs typeface="Calibri"/>
              </a:rPr>
              <a:t>previously </a:t>
            </a:r>
            <a:r>
              <a:rPr sz="2400" spc="-15" dirty="0">
                <a:latin typeface="Calibri"/>
                <a:cs typeface="Calibri"/>
              </a:rPr>
              <a:t>proved </a:t>
            </a:r>
            <a:r>
              <a:rPr sz="2400" spc="-10" dirty="0">
                <a:latin typeface="Calibri"/>
                <a:cs typeface="Calibri"/>
              </a:rPr>
              <a:t>result </a:t>
            </a:r>
            <a:r>
              <a:rPr sz="2400" dirty="0">
                <a:latin typeface="Calibri"/>
                <a:cs typeface="Calibri"/>
              </a:rPr>
              <a:t>&amp;  </a:t>
            </a:r>
            <a:r>
              <a:rPr sz="2400" spc="-5" dirty="0">
                <a:latin typeface="Calibri"/>
                <a:cs typeface="Calibri"/>
              </a:rPr>
              <a:t>some self </a:t>
            </a:r>
            <a:r>
              <a:rPr sz="2400" spc="-10" dirty="0">
                <a:latin typeface="Calibri"/>
                <a:cs typeface="Calibri"/>
              </a:rPr>
              <a:t>evident </a:t>
            </a:r>
            <a:r>
              <a:rPr sz="2400" spc="-5" dirty="0">
                <a:latin typeface="Calibri"/>
                <a:cs typeface="Calibri"/>
              </a:rPr>
              <a:t>specific assumptions called </a:t>
            </a:r>
            <a:r>
              <a:rPr sz="2400" spc="-10" dirty="0">
                <a:latin typeface="Calibri"/>
                <a:cs typeface="Calibri"/>
              </a:rPr>
              <a:t>axioms.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714244" y="1427988"/>
            <a:ext cx="500380" cy="357505"/>
          </a:xfrm>
          <a:custGeom>
            <a:avLst/>
            <a:gdLst/>
            <a:ahLst/>
            <a:cxnLst/>
            <a:rect l="l" t="t" r="r" b="b"/>
            <a:pathLst>
              <a:path w="500380" h="357505">
                <a:moveTo>
                  <a:pt x="500125" y="0"/>
                </a:moveTo>
                <a:lnTo>
                  <a:pt x="0" y="357250"/>
                </a:lnTo>
              </a:path>
            </a:pathLst>
          </a:custGeom>
          <a:ln w="9144">
            <a:solidFill>
              <a:srgbClr val="0550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072128" y="1427988"/>
            <a:ext cx="428625" cy="357505"/>
          </a:xfrm>
          <a:custGeom>
            <a:avLst/>
            <a:gdLst/>
            <a:ahLst/>
            <a:cxnLst/>
            <a:rect l="l" t="t" r="r" b="b"/>
            <a:pathLst>
              <a:path w="428625" h="357505">
                <a:moveTo>
                  <a:pt x="0" y="0"/>
                </a:moveTo>
                <a:lnTo>
                  <a:pt x="428625" y="357250"/>
                </a:lnTo>
              </a:path>
            </a:pathLst>
          </a:custGeom>
          <a:ln w="9144">
            <a:solidFill>
              <a:srgbClr val="0550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642616" y="2214372"/>
            <a:ext cx="1905" cy="428625"/>
          </a:xfrm>
          <a:custGeom>
            <a:avLst/>
            <a:gdLst/>
            <a:ahLst/>
            <a:cxnLst/>
            <a:rect l="l" t="t" r="r" b="b"/>
            <a:pathLst>
              <a:path w="1905" h="428625">
                <a:moveTo>
                  <a:pt x="1650" y="0"/>
                </a:moveTo>
                <a:lnTo>
                  <a:pt x="0" y="428625"/>
                </a:lnTo>
              </a:path>
            </a:pathLst>
          </a:custGeom>
          <a:ln w="9144">
            <a:solidFill>
              <a:srgbClr val="0550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643628" y="2214372"/>
            <a:ext cx="1270" cy="430530"/>
          </a:xfrm>
          <a:custGeom>
            <a:avLst/>
            <a:gdLst/>
            <a:ahLst/>
            <a:cxnLst/>
            <a:rect l="l" t="t" r="r" b="b"/>
            <a:pathLst>
              <a:path w="1270" h="430530">
                <a:moveTo>
                  <a:pt x="762" y="0"/>
                </a:moveTo>
                <a:lnTo>
                  <a:pt x="0" y="430275"/>
                </a:lnTo>
              </a:path>
            </a:pathLst>
          </a:custGeom>
          <a:ln w="9144">
            <a:solidFill>
              <a:srgbClr val="0550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828" y="0"/>
            <a:ext cx="9145905" cy="6858000"/>
            <a:chOff x="-828" y="0"/>
            <a:chExt cx="9145905" cy="6858000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223"/>
              <a:ext cx="9143999" cy="102870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401357" y="0"/>
              <a:ext cx="4742641" cy="599949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0"/>
              <a:ext cx="9088207" cy="1020572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-828" y="52323"/>
              <a:ext cx="9145590" cy="901826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415848" y="265303"/>
            <a:ext cx="4500880" cy="711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35" dirty="0"/>
              <a:t>Euclid’s</a:t>
            </a:r>
            <a:r>
              <a:rPr spc="-45" dirty="0"/>
              <a:t> </a:t>
            </a:r>
            <a:r>
              <a:rPr spc="-10" dirty="0"/>
              <a:t>Definitions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293014" y="1158011"/>
            <a:ext cx="8263255" cy="5184140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200" spc="-5" dirty="0">
                <a:latin typeface="Calibri"/>
                <a:cs typeface="Calibri"/>
              </a:rPr>
              <a:t>Euclid </a:t>
            </a:r>
            <a:r>
              <a:rPr sz="2200" spc="-10" dirty="0">
                <a:latin typeface="Calibri"/>
                <a:cs typeface="Calibri"/>
              </a:rPr>
              <a:t>has </a:t>
            </a:r>
            <a:r>
              <a:rPr sz="2200" spc="-15" dirty="0">
                <a:latin typeface="Calibri"/>
                <a:cs typeface="Calibri"/>
              </a:rPr>
              <a:t>listed </a:t>
            </a:r>
            <a:r>
              <a:rPr sz="2200" dirty="0">
                <a:latin typeface="Calibri"/>
                <a:cs typeface="Calibri"/>
              </a:rPr>
              <a:t>23 </a:t>
            </a:r>
            <a:r>
              <a:rPr sz="2200" spc="-10" dirty="0">
                <a:latin typeface="Calibri"/>
                <a:cs typeface="Calibri"/>
              </a:rPr>
              <a:t>definitions </a:t>
            </a:r>
            <a:r>
              <a:rPr sz="2200" spc="-5" dirty="0">
                <a:latin typeface="Calibri"/>
                <a:cs typeface="Calibri"/>
              </a:rPr>
              <a:t>in Book-1 of </a:t>
            </a:r>
            <a:r>
              <a:rPr sz="2200" spc="-10" dirty="0">
                <a:latin typeface="Calibri"/>
                <a:cs typeface="Calibri"/>
              </a:rPr>
              <a:t>the </a:t>
            </a:r>
            <a:r>
              <a:rPr sz="2200" spc="-5" dirty="0">
                <a:latin typeface="Calibri"/>
                <a:cs typeface="Calibri"/>
              </a:rPr>
              <a:t>‘Elements’; a </a:t>
            </a:r>
            <a:r>
              <a:rPr sz="2200" spc="-30" dirty="0">
                <a:latin typeface="Calibri"/>
                <a:cs typeface="Calibri"/>
              </a:rPr>
              <a:t>few </a:t>
            </a:r>
            <a:r>
              <a:rPr sz="2200" spc="-10" dirty="0">
                <a:latin typeface="Calibri"/>
                <a:cs typeface="Calibri"/>
              </a:rPr>
              <a:t>are</a:t>
            </a:r>
            <a:r>
              <a:rPr sz="2200" spc="19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:</a:t>
            </a:r>
            <a:endParaRPr sz="2200">
              <a:latin typeface="Calibri"/>
              <a:cs typeface="Calibri"/>
            </a:endParaRPr>
          </a:p>
          <a:p>
            <a:pPr marL="287020" indent="-274320">
              <a:lnSpc>
                <a:spcPct val="100000"/>
              </a:lnSpc>
              <a:spcBef>
                <a:spcPts val="480"/>
              </a:spcBef>
              <a:buClr>
                <a:srgbClr val="0AD0D9"/>
              </a:buClr>
              <a:buSzPct val="93181"/>
              <a:buFont typeface="Wingdings 2"/>
              <a:buChar char=""/>
              <a:tabLst>
                <a:tab pos="286385" algn="l"/>
                <a:tab pos="287020" algn="l"/>
              </a:tabLst>
            </a:pPr>
            <a:r>
              <a:rPr sz="2200" spc="-5" dirty="0">
                <a:latin typeface="Calibri"/>
                <a:cs typeface="Calibri"/>
              </a:rPr>
              <a:t>A </a:t>
            </a:r>
            <a:r>
              <a:rPr sz="2200" b="1" spc="-10" dirty="0">
                <a:latin typeface="Calibri"/>
                <a:cs typeface="Calibri"/>
              </a:rPr>
              <a:t>point </a:t>
            </a:r>
            <a:r>
              <a:rPr sz="2200" spc="-5" dirty="0">
                <a:latin typeface="Calibri"/>
                <a:cs typeface="Calibri"/>
              </a:rPr>
              <a:t>is </a:t>
            </a:r>
            <a:r>
              <a:rPr sz="2200" spc="-10" dirty="0">
                <a:latin typeface="Calibri"/>
                <a:cs typeface="Calibri"/>
              </a:rPr>
              <a:t>that </a:t>
            </a:r>
            <a:r>
              <a:rPr sz="2200" spc="-5" dirty="0">
                <a:latin typeface="Calibri"/>
                <a:cs typeface="Calibri"/>
              </a:rPr>
              <a:t>which has no</a:t>
            </a:r>
            <a:r>
              <a:rPr sz="2200" spc="4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part.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0AD0D9"/>
              </a:buClr>
              <a:buFont typeface="Wingdings 2"/>
              <a:buChar char=""/>
            </a:pPr>
            <a:endParaRPr sz="2600">
              <a:latin typeface="Calibri"/>
              <a:cs typeface="Calibri"/>
            </a:endParaRPr>
          </a:p>
          <a:p>
            <a:pPr marL="287020" indent="-274320">
              <a:lnSpc>
                <a:spcPct val="100000"/>
              </a:lnSpc>
              <a:buClr>
                <a:srgbClr val="0AD0D9"/>
              </a:buClr>
              <a:buSzPct val="93181"/>
              <a:buFont typeface="Wingdings 2"/>
              <a:buChar char=""/>
              <a:tabLst>
                <a:tab pos="286385" algn="l"/>
                <a:tab pos="287020" algn="l"/>
              </a:tabLst>
            </a:pPr>
            <a:r>
              <a:rPr sz="2200" spc="-5" dirty="0">
                <a:latin typeface="Calibri"/>
                <a:cs typeface="Calibri"/>
              </a:rPr>
              <a:t>A </a:t>
            </a:r>
            <a:r>
              <a:rPr sz="2200" b="1" spc="-5" dirty="0">
                <a:latin typeface="Calibri"/>
                <a:cs typeface="Calibri"/>
              </a:rPr>
              <a:t>line </a:t>
            </a:r>
            <a:r>
              <a:rPr sz="2200" spc="-5" dirty="0">
                <a:latin typeface="Calibri"/>
                <a:cs typeface="Calibri"/>
              </a:rPr>
              <a:t>is </a:t>
            </a:r>
            <a:r>
              <a:rPr sz="2200" spc="-10" dirty="0">
                <a:latin typeface="Calibri"/>
                <a:cs typeface="Calibri"/>
              </a:rPr>
              <a:t>breadth </a:t>
            </a:r>
            <a:r>
              <a:rPr sz="2200" spc="-5" dirty="0">
                <a:latin typeface="Calibri"/>
                <a:cs typeface="Calibri"/>
              </a:rPr>
              <a:t>less</a:t>
            </a:r>
            <a:r>
              <a:rPr sz="2200" spc="3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length.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lr>
                <a:srgbClr val="0AD0D9"/>
              </a:buClr>
              <a:buFont typeface="Wingdings 2"/>
              <a:buChar char=""/>
            </a:pPr>
            <a:endParaRPr sz="2150">
              <a:latin typeface="Calibri"/>
              <a:cs typeface="Calibri"/>
            </a:endParaRPr>
          </a:p>
          <a:p>
            <a:pPr marL="287020" indent="-274320">
              <a:lnSpc>
                <a:spcPct val="100000"/>
              </a:lnSpc>
              <a:buClr>
                <a:srgbClr val="0AD0D9"/>
              </a:buClr>
              <a:buSzPct val="93181"/>
              <a:buFont typeface="Wingdings 2"/>
              <a:buChar char=""/>
              <a:tabLst>
                <a:tab pos="286385" algn="l"/>
                <a:tab pos="287020" algn="l"/>
              </a:tabLst>
            </a:pPr>
            <a:r>
              <a:rPr sz="2200" spc="-10" dirty="0">
                <a:latin typeface="Calibri"/>
                <a:cs typeface="Calibri"/>
              </a:rPr>
              <a:t>The </a:t>
            </a:r>
            <a:r>
              <a:rPr sz="2200" spc="-5" dirty="0">
                <a:latin typeface="Calibri"/>
                <a:cs typeface="Calibri"/>
              </a:rPr>
              <a:t>ends of a line </a:t>
            </a:r>
            <a:r>
              <a:rPr sz="2200" spc="-10" dirty="0">
                <a:latin typeface="Calibri"/>
                <a:cs typeface="Calibri"/>
              </a:rPr>
              <a:t>are</a:t>
            </a:r>
            <a:r>
              <a:rPr sz="2200" spc="3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points.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lr>
                <a:srgbClr val="0AD0D9"/>
              </a:buClr>
              <a:buFont typeface="Wingdings 2"/>
              <a:buChar char=""/>
            </a:pPr>
            <a:endParaRPr sz="2150">
              <a:latin typeface="Calibri"/>
              <a:cs typeface="Calibri"/>
            </a:endParaRPr>
          </a:p>
          <a:p>
            <a:pPr marL="287020" indent="-274320">
              <a:lnSpc>
                <a:spcPct val="100000"/>
              </a:lnSpc>
              <a:buClr>
                <a:srgbClr val="0AD0D9"/>
              </a:buClr>
              <a:buSzPct val="93181"/>
              <a:buFont typeface="Wingdings 2"/>
              <a:buChar char=""/>
              <a:tabLst>
                <a:tab pos="286385" algn="l"/>
                <a:tab pos="287020" algn="l"/>
              </a:tabLst>
            </a:pPr>
            <a:r>
              <a:rPr sz="2200" spc="-5" dirty="0">
                <a:latin typeface="Calibri"/>
                <a:cs typeface="Calibri"/>
              </a:rPr>
              <a:t>A </a:t>
            </a:r>
            <a:r>
              <a:rPr sz="2200" b="1" spc="-20" dirty="0">
                <a:latin typeface="Calibri"/>
                <a:cs typeface="Calibri"/>
              </a:rPr>
              <a:t>straight </a:t>
            </a:r>
            <a:r>
              <a:rPr sz="2200" b="1" spc="-5" dirty="0">
                <a:latin typeface="Calibri"/>
                <a:cs typeface="Calibri"/>
              </a:rPr>
              <a:t>line </a:t>
            </a:r>
            <a:r>
              <a:rPr sz="2200" spc="-5" dirty="0">
                <a:latin typeface="Calibri"/>
                <a:cs typeface="Calibri"/>
              </a:rPr>
              <a:t>is a line which lies </a:t>
            </a:r>
            <a:r>
              <a:rPr sz="2200" spc="-10" dirty="0">
                <a:latin typeface="Calibri"/>
                <a:cs typeface="Calibri"/>
              </a:rPr>
              <a:t>evenly </a:t>
            </a:r>
            <a:r>
              <a:rPr sz="2200" spc="-5" dirty="0">
                <a:latin typeface="Calibri"/>
                <a:cs typeface="Calibri"/>
              </a:rPr>
              <a:t>with the </a:t>
            </a:r>
            <a:r>
              <a:rPr sz="2200" spc="-10" dirty="0">
                <a:latin typeface="Calibri"/>
                <a:cs typeface="Calibri"/>
              </a:rPr>
              <a:t>points </a:t>
            </a:r>
            <a:r>
              <a:rPr sz="2200" spc="-5" dirty="0">
                <a:latin typeface="Calibri"/>
                <a:cs typeface="Calibri"/>
              </a:rPr>
              <a:t>on</a:t>
            </a:r>
            <a:r>
              <a:rPr sz="2200" spc="140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itself.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lr>
                <a:srgbClr val="0AD0D9"/>
              </a:buClr>
              <a:buFont typeface="Wingdings 2"/>
              <a:buChar char=""/>
            </a:pPr>
            <a:endParaRPr sz="2150">
              <a:latin typeface="Calibri"/>
              <a:cs typeface="Calibri"/>
            </a:endParaRPr>
          </a:p>
          <a:p>
            <a:pPr marL="287020" indent="-274320">
              <a:lnSpc>
                <a:spcPct val="100000"/>
              </a:lnSpc>
              <a:spcBef>
                <a:spcPts val="5"/>
              </a:spcBef>
              <a:buClr>
                <a:srgbClr val="0AD0D9"/>
              </a:buClr>
              <a:buSzPct val="93181"/>
              <a:buFont typeface="Wingdings 2"/>
              <a:buChar char=""/>
              <a:tabLst>
                <a:tab pos="286385" algn="l"/>
                <a:tab pos="287020" algn="l"/>
              </a:tabLst>
            </a:pPr>
            <a:r>
              <a:rPr sz="2200" spc="-5" dirty="0">
                <a:latin typeface="Calibri"/>
                <a:cs typeface="Calibri"/>
              </a:rPr>
              <a:t>A </a:t>
            </a:r>
            <a:r>
              <a:rPr sz="2200" b="1" spc="-10" dirty="0">
                <a:latin typeface="Calibri"/>
                <a:cs typeface="Calibri"/>
              </a:rPr>
              <a:t>surface </a:t>
            </a:r>
            <a:r>
              <a:rPr sz="2200" spc="-5" dirty="0">
                <a:latin typeface="Calibri"/>
                <a:cs typeface="Calibri"/>
              </a:rPr>
              <a:t>is </a:t>
            </a:r>
            <a:r>
              <a:rPr sz="2200" spc="-10" dirty="0">
                <a:latin typeface="Calibri"/>
                <a:cs typeface="Calibri"/>
              </a:rPr>
              <a:t>that </a:t>
            </a:r>
            <a:r>
              <a:rPr sz="2200" spc="-5" dirty="0">
                <a:latin typeface="Calibri"/>
                <a:cs typeface="Calibri"/>
              </a:rPr>
              <a:t>which has </a:t>
            </a:r>
            <a:r>
              <a:rPr sz="2200" spc="-10" dirty="0">
                <a:latin typeface="Calibri"/>
                <a:cs typeface="Calibri"/>
              </a:rPr>
              <a:t>length </a:t>
            </a:r>
            <a:r>
              <a:rPr sz="2200" spc="-5" dirty="0">
                <a:latin typeface="Calibri"/>
                <a:cs typeface="Calibri"/>
              </a:rPr>
              <a:t>&amp; </a:t>
            </a:r>
            <a:r>
              <a:rPr sz="2200" spc="-10" dirty="0">
                <a:latin typeface="Calibri"/>
                <a:cs typeface="Calibri"/>
              </a:rPr>
              <a:t>breadth</a:t>
            </a:r>
            <a:r>
              <a:rPr sz="2200" spc="70" dirty="0">
                <a:latin typeface="Calibri"/>
                <a:cs typeface="Calibri"/>
              </a:rPr>
              <a:t> </a:t>
            </a:r>
            <a:r>
              <a:rPr sz="2200" spc="-35" dirty="0">
                <a:latin typeface="Calibri"/>
                <a:cs typeface="Calibri"/>
              </a:rPr>
              <a:t>only.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lr>
                <a:srgbClr val="0AD0D9"/>
              </a:buClr>
              <a:buFont typeface="Wingdings 2"/>
              <a:buChar char=""/>
            </a:pPr>
            <a:endParaRPr sz="2150">
              <a:latin typeface="Calibri"/>
              <a:cs typeface="Calibri"/>
            </a:endParaRPr>
          </a:p>
          <a:p>
            <a:pPr marL="287020" indent="-274320">
              <a:lnSpc>
                <a:spcPct val="100000"/>
              </a:lnSpc>
              <a:buClr>
                <a:srgbClr val="0AD0D9"/>
              </a:buClr>
              <a:buSzPct val="93181"/>
              <a:buFont typeface="Wingdings 2"/>
              <a:buChar char=""/>
              <a:tabLst>
                <a:tab pos="286385" algn="l"/>
                <a:tab pos="287020" algn="l"/>
              </a:tabLst>
            </a:pPr>
            <a:r>
              <a:rPr sz="2200" spc="-10" dirty="0">
                <a:latin typeface="Calibri"/>
                <a:cs typeface="Calibri"/>
              </a:rPr>
              <a:t>The edges </a:t>
            </a:r>
            <a:r>
              <a:rPr sz="2200" spc="-5" dirty="0">
                <a:latin typeface="Calibri"/>
                <a:cs typeface="Calibri"/>
              </a:rPr>
              <a:t>of a </a:t>
            </a:r>
            <a:r>
              <a:rPr sz="2200" spc="-10" dirty="0">
                <a:latin typeface="Calibri"/>
                <a:cs typeface="Calibri"/>
              </a:rPr>
              <a:t>surface are</a:t>
            </a:r>
            <a:r>
              <a:rPr sz="2200" spc="6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lines.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0AD0D9"/>
              </a:buClr>
              <a:buFont typeface="Wingdings 2"/>
              <a:buChar char=""/>
            </a:pPr>
            <a:endParaRPr sz="2550">
              <a:latin typeface="Calibri"/>
              <a:cs typeface="Calibri"/>
            </a:endParaRPr>
          </a:p>
          <a:p>
            <a:pPr marL="286385" marR="5080" indent="-274320">
              <a:lnSpc>
                <a:spcPts val="2110"/>
              </a:lnSpc>
              <a:buClr>
                <a:srgbClr val="0AD0D9"/>
              </a:buClr>
              <a:buSzPct val="93181"/>
              <a:buFont typeface="Wingdings 2"/>
              <a:buChar char=""/>
              <a:tabLst>
                <a:tab pos="286385" algn="l"/>
                <a:tab pos="287020" algn="l"/>
              </a:tabLst>
            </a:pPr>
            <a:r>
              <a:rPr sz="2200" spc="-5" dirty="0">
                <a:latin typeface="Calibri"/>
                <a:cs typeface="Calibri"/>
              </a:rPr>
              <a:t>A </a:t>
            </a:r>
            <a:r>
              <a:rPr sz="2200" b="1" spc="-5" dirty="0">
                <a:latin typeface="Calibri"/>
                <a:cs typeface="Calibri"/>
              </a:rPr>
              <a:t>plane </a:t>
            </a:r>
            <a:r>
              <a:rPr sz="2200" b="1" spc="-10" dirty="0">
                <a:latin typeface="Calibri"/>
                <a:cs typeface="Calibri"/>
              </a:rPr>
              <a:t>surface </a:t>
            </a:r>
            <a:r>
              <a:rPr sz="2200" spc="-5" dirty="0">
                <a:latin typeface="Calibri"/>
                <a:cs typeface="Calibri"/>
              </a:rPr>
              <a:t>is a </a:t>
            </a:r>
            <a:r>
              <a:rPr sz="2200" spc="-10" dirty="0">
                <a:latin typeface="Calibri"/>
                <a:cs typeface="Calibri"/>
              </a:rPr>
              <a:t>surface </a:t>
            </a:r>
            <a:r>
              <a:rPr sz="2200" spc="-5" dirty="0">
                <a:latin typeface="Calibri"/>
                <a:cs typeface="Calibri"/>
              </a:rPr>
              <a:t>which lies </a:t>
            </a:r>
            <a:r>
              <a:rPr sz="2200" spc="-10" dirty="0">
                <a:latin typeface="Calibri"/>
                <a:cs typeface="Calibri"/>
              </a:rPr>
              <a:t>evenly </a:t>
            </a:r>
            <a:r>
              <a:rPr sz="2200" spc="-5" dirty="0">
                <a:latin typeface="Calibri"/>
                <a:cs typeface="Calibri"/>
              </a:rPr>
              <a:t>with the </a:t>
            </a:r>
            <a:r>
              <a:rPr sz="2200" spc="-15" dirty="0">
                <a:latin typeface="Calibri"/>
                <a:cs typeface="Calibri"/>
              </a:rPr>
              <a:t>straight </a:t>
            </a:r>
            <a:r>
              <a:rPr sz="2200" spc="-5" dirty="0">
                <a:latin typeface="Calibri"/>
                <a:cs typeface="Calibri"/>
              </a:rPr>
              <a:t>lines </a:t>
            </a:r>
            <a:r>
              <a:rPr sz="2200" dirty="0">
                <a:latin typeface="Calibri"/>
                <a:cs typeface="Calibri"/>
              </a:rPr>
              <a:t>on  </a:t>
            </a:r>
            <a:r>
              <a:rPr sz="2200" spc="-25" dirty="0">
                <a:latin typeface="Calibri"/>
                <a:cs typeface="Calibri"/>
              </a:rPr>
              <a:t>itself.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828" y="0"/>
            <a:ext cx="9145905" cy="6858000"/>
            <a:chOff x="-828" y="0"/>
            <a:chExt cx="9145905" cy="6858000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223"/>
              <a:ext cx="9143999" cy="102870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401357" y="0"/>
              <a:ext cx="4742641" cy="599949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0"/>
              <a:ext cx="9088207" cy="1020572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-828" y="52323"/>
              <a:ext cx="9145590" cy="901826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415848" y="612724"/>
            <a:ext cx="7528559" cy="7886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5000" spc="-35" dirty="0"/>
              <a:t>Euclid’s </a:t>
            </a:r>
            <a:r>
              <a:rPr sz="5000" dirty="0"/>
              <a:t>Axioms &amp;</a:t>
            </a:r>
            <a:r>
              <a:rPr sz="5000" spc="-50" dirty="0"/>
              <a:t> </a:t>
            </a:r>
            <a:r>
              <a:rPr sz="5000" spc="-25" dirty="0"/>
              <a:t>Postulates</a:t>
            </a:r>
            <a:endParaRPr sz="5000"/>
          </a:p>
        </p:txBody>
      </p:sp>
      <p:sp>
        <p:nvSpPr>
          <p:cNvPr id="9" name="object 9"/>
          <p:cNvSpPr txBox="1"/>
          <p:nvPr/>
        </p:nvSpPr>
        <p:spPr>
          <a:xfrm>
            <a:off x="435965" y="1798066"/>
            <a:ext cx="7907655" cy="31178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6385" marR="164465">
              <a:lnSpc>
                <a:spcPct val="100000"/>
              </a:lnSpc>
              <a:spcBef>
                <a:spcPts val="105"/>
              </a:spcBef>
            </a:pPr>
            <a:r>
              <a:rPr sz="2600" spc="-5" dirty="0">
                <a:latin typeface="Calibri"/>
                <a:cs typeface="Calibri"/>
              </a:rPr>
              <a:t>Euclid </a:t>
            </a:r>
            <a:r>
              <a:rPr sz="2600" dirty="0">
                <a:latin typeface="Calibri"/>
                <a:cs typeface="Calibri"/>
              </a:rPr>
              <a:t>assumed </a:t>
            </a:r>
            <a:r>
              <a:rPr sz="2600" spc="-5" dirty="0">
                <a:latin typeface="Calibri"/>
                <a:cs typeface="Calibri"/>
              </a:rPr>
              <a:t>certain </a:t>
            </a:r>
            <a:r>
              <a:rPr sz="2600" spc="-10" dirty="0">
                <a:latin typeface="Calibri"/>
                <a:cs typeface="Calibri"/>
              </a:rPr>
              <a:t>properties </a:t>
            </a:r>
            <a:r>
              <a:rPr sz="2600" dirty="0">
                <a:latin typeface="Calibri"/>
                <a:cs typeface="Calibri"/>
              </a:rPr>
              <a:t>which </a:t>
            </a:r>
            <a:r>
              <a:rPr sz="2600" spc="-10" dirty="0">
                <a:latin typeface="Calibri"/>
                <a:cs typeface="Calibri"/>
              </a:rPr>
              <a:t>are </a:t>
            </a:r>
            <a:r>
              <a:rPr sz="2600" dirty="0">
                <a:latin typeface="Calibri"/>
                <a:cs typeface="Calibri"/>
              </a:rPr>
              <a:t>actually  </a:t>
            </a:r>
            <a:r>
              <a:rPr sz="2600" spc="-5" dirty="0">
                <a:latin typeface="Calibri"/>
                <a:cs typeface="Calibri"/>
              </a:rPr>
              <a:t>obvious </a:t>
            </a:r>
            <a:r>
              <a:rPr sz="2600" spc="-10" dirty="0">
                <a:latin typeface="Calibri"/>
                <a:cs typeface="Calibri"/>
              </a:rPr>
              <a:t>universal </a:t>
            </a:r>
            <a:r>
              <a:rPr sz="2600" dirty="0">
                <a:latin typeface="Calibri"/>
                <a:cs typeface="Calibri"/>
              </a:rPr>
              <a:t>truths &amp; </a:t>
            </a:r>
            <a:r>
              <a:rPr sz="2600" spc="-5" dirty="0">
                <a:latin typeface="Calibri"/>
                <a:cs typeface="Calibri"/>
              </a:rPr>
              <a:t>divided </a:t>
            </a:r>
            <a:r>
              <a:rPr sz="2600" dirty="0">
                <a:latin typeface="Calibri"/>
                <a:cs typeface="Calibri"/>
              </a:rPr>
              <a:t>them </a:t>
            </a:r>
            <a:r>
              <a:rPr sz="2600" spc="-10" dirty="0">
                <a:latin typeface="Calibri"/>
                <a:cs typeface="Calibri"/>
              </a:rPr>
              <a:t>into two</a:t>
            </a:r>
            <a:r>
              <a:rPr sz="2600" spc="-10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types:</a:t>
            </a:r>
            <a:endParaRPr sz="2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550">
              <a:latin typeface="Calibri"/>
              <a:cs typeface="Calibri"/>
            </a:endParaRPr>
          </a:p>
          <a:p>
            <a:pPr marL="287020" indent="-274320">
              <a:lnSpc>
                <a:spcPct val="100000"/>
              </a:lnSpc>
              <a:buClr>
                <a:srgbClr val="0AD0D9"/>
              </a:buClr>
              <a:buSzPct val="94230"/>
              <a:buFont typeface="Wingdings 2"/>
              <a:buChar char=""/>
              <a:tabLst>
                <a:tab pos="287020" algn="l"/>
              </a:tabLst>
            </a:pPr>
            <a:r>
              <a:rPr sz="2600" b="1" spc="-15" dirty="0">
                <a:latin typeface="Calibri"/>
                <a:cs typeface="Calibri"/>
              </a:rPr>
              <a:t>Postulates </a:t>
            </a:r>
            <a:r>
              <a:rPr sz="2600" dirty="0">
                <a:latin typeface="Calibri"/>
                <a:cs typeface="Calibri"/>
              </a:rPr>
              <a:t>– the assumptions </a:t>
            </a:r>
            <a:r>
              <a:rPr sz="2600" spc="-5" dirty="0">
                <a:latin typeface="Calibri"/>
                <a:cs typeface="Calibri"/>
              </a:rPr>
              <a:t>specific </a:t>
            </a:r>
            <a:r>
              <a:rPr sz="2600" spc="-15" dirty="0">
                <a:latin typeface="Calibri"/>
                <a:cs typeface="Calibri"/>
              </a:rPr>
              <a:t>to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spc="-25" dirty="0">
                <a:latin typeface="Calibri"/>
                <a:cs typeface="Calibri"/>
              </a:rPr>
              <a:t>geometry.</a:t>
            </a:r>
            <a:endParaRPr sz="2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0AD0D9"/>
              </a:buClr>
              <a:buFont typeface="Wingdings 2"/>
              <a:buChar char=""/>
            </a:pPr>
            <a:endParaRPr sz="3550">
              <a:latin typeface="Calibri"/>
              <a:cs typeface="Calibri"/>
            </a:endParaRPr>
          </a:p>
          <a:p>
            <a:pPr marL="286385" marR="5080" indent="-274320">
              <a:lnSpc>
                <a:spcPct val="100000"/>
              </a:lnSpc>
              <a:buClr>
                <a:srgbClr val="0AD0D9"/>
              </a:buClr>
              <a:buSzPct val="94230"/>
              <a:buFont typeface="Wingdings 2"/>
              <a:buChar char=""/>
              <a:tabLst>
                <a:tab pos="287020" algn="l"/>
              </a:tabLst>
            </a:pPr>
            <a:r>
              <a:rPr sz="2600" b="1" dirty="0">
                <a:latin typeface="Calibri"/>
                <a:cs typeface="Calibri"/>
              </a:rPr>
              <a:t>Axioms </a:t>
            </a:r>
            <a:r>
              <a:rPr sz="2600" dirty="0">
                <a:latin typeface="Calibri"/>
                <a:cs typeface="Calibri"/>
              </a:rPr>
              <a:t>- the assumptions </a:t>
            </a:r>
            <a:r>
              <a:rPr sz="2600" spc="-5" dirty="0">
                <a:latin typeface="Calibri"/>
                <a:cs typeface="Calibri"/>
              </a:rPr>
              <a:t>used throughout</a:t>
            </a:r>
            <a:r>
              <a:rPr sz="2600" spc="-14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mathematics  </a:t>
            </a:r>
            <a:r>
              <a:rPr sz="2600" dirty="0">
                <a:latin typeface="Calibri"/>
                <a:cs typeface="Calibri"/>
              </a:rPr>
              <a:t>&amp; </a:t>
            </a:r>
            <a:r>
              <a:rPr sz="2600" spc="-5" dirty="0">
                <a:latin typeface="Calibri"/>
                <a:cs typeface="Calibri"/>
              </a:rPr>
              <a:t>not specifically </a:t>
            </a:r>
            <a:r>
              <a:rPr sz="2600" spc="-15" dirty="0">
                <a:latin typeface="Calibri"/>
                <a:cs typeface="Calibri"/>
              </a:rPr>
              <a:t>linked to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geometry</a:t>
            </a:r>
            <a:r>
              <a:rPr sz="2600" spc="-5" dirty="0">
                <a:latin typeface="Constantia"/>
                <a:cs typeface="Constantia"/>
              </a:rPr>
              <a:t>.</a:t>
            </a:r>
            <a:endParaRPr sz="2600">
              <a:latin typeface="Constantia"/>
              <a:cs typeface="Constanti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828" y="0"/>
            <a:ext cx="9145905" cy="6858000"/>
            <a:chOff x="-828" y="0"/>
            <a:chExt cx="9145905" cy="6858000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223"/>
              <a:ext cx="9143999" cy="102870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401357" y="0"/>
              <a:ext cx="4742641" cy="599949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0"/>
              <a:ext cx="9088207" cy="1020572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-828" y="52323"/>
              <a:ext cx="9145590" cy="901826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344525" y="51053"/>
            <a:ext cx="3659504" cy="711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35" dirty="0"/>
              <a:t>Euclid’s</a:t>
            </a:r>
            <a:r>
              <a:rPr spc="-80" dirty="0"/>
              <a:t> </a:t>
            </a:r>
            <a:r>
              <a:rPr dirty="0"/>
              <a:t>Axioms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507288" y="961720"/>
            <a:ext cx="8037195" cy="5744845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287020" marR="5080" indent="-274955">
              <a:lnSpc>
                <a:spcPts val="2690"/>
              </a:lnSpc>
              <a:spcBef>
                <a:spcPts val="745"/>
              </a:spcBef>
              <a:buClr>
                <a:srgbClr val="0AD0D9"/>
              </a:buClr>
              <a:buSzPct val="94642"/>
              <a:buFont typeface="Wingdings 2"/>
              <a:buChar char=""/>
              <a:tabLst>
                <a:tab pos="287655" algn="l"/>
              </a:tabLst>
            </a:pPr>
            <a:r>
              <a:rPr sz="2800" spc="-10" dirty="0">
                <a:latin typeface="Calibri"/>
                <a:cs typeface="Calibri"/>
              </a:rPr>
              <a:t>Things </a:t>
            </a:r>
            <a:r>
              <a:rPr sz="2800" spc="-5" dirty="0">
                <a:latin typeface="Calibri"/>
                <a:cs typeface="Calibri"/>
              </a:rPr>
              <a:t>which </a:t>
            </a:r>
            <a:r>
              <a:rPr sz="2800" spc="-15" dirty="0">
                <a:latin typeface="Calibri"/>
                <a:cs typeface="Calibri"/>
              </a:rPr>
              <a:t>are </a:t>
            </a:r>
            <a:r>
              <a:rPr sz="2800" spc="-5" dirty="0">
                <a:latin typeface="Calibri"/>
                <a:cs typeface="Calibri"/>
              </a:rPr>
              <a:t>equal </a:t>
            </a:r>
            <a:r>
              <a:rPr sz="2800" spc="-20" dirty="0">
                <a:latin typeface="Calibri"/>
                <a:cs typeface="Calibri"/>
              </a:rPr>
              <a:t>to </a:t>
            </a:r>
            <a:r>
              <a:rPr sz="2800" spc="-5" dirty="0">
                <a:latin typeface="Calibri"/>
                <a:cs typeface="Calibri"/>
              </a:rPr>
              <a:t>the same thing </a:t>
            </a:r>
            <a:r>
              <a:rPr sz="2800" spc="-15" dirty="0">
                <a:latin typeface="Calibri"/>
                <a:cs typeface="Calibri"/>
              </a:rPr>
              <a:t>are </a:t>
            </a:r>
            <a:r>
              <a:rPr sz="2800" spc="-5" dirty="0">
                <a:latin typeface="Calibri"/>
                <a:cs typeface="Calibri"/>
              </a:rPr>
              <a:t>equal </a:t>
            </a:r>
            <a:r>
              <a:rPr sz="2800" spc="-20" dirty="0">
                <a:latin typeface="Calibri"/>
                <a:cs typeface="Calibri"/>
              </a:rPr>
              <a:t>to  </a:t>
            </a:r>
            <a:r>
              <a:rPr sz="2800" spc="-10" dirty="0">
                <a:latin typeface="Calibri"/>
                <a:cs typeface="Calibri"/>
              </a:rPr>
              <a:t>one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40" dirty="0">
                <a:latin typeface="Calibri"/>
                <a:cs typeface="Calibri"/>
              </a:rPr>
              <a:t>another.</a:t>
            </a:r>
            <a:endParaRPr sz="2800">
              <a:latin typeface="Calibri"/>
              <a:cs typeface="Calibri"/>
            </a:endParaRPr>
          </a:p>
          <a:p>
            <a:pPr marL="367665">
              <a:lnSpc>
                <a:spcPct val="100000"/>
              </a:lnSpc>
              <a:spcBef>
                <a:spcPts val="25"/>
              </a:spcBef>
            </a:pPr>
            <a:r>
              <a:rPr sz="2800" spc="-5" dirty="0">
                <a:latin typeface="Calibri"/>
                <a:cs typeface="Calibri"/>
              </a:rPr>
              <a:t>i.e. If A = C &amp; B = </a:t>
            </a:r>
            <a:r>
              <a:rPr sz="2800" spc="-10" dirty="0">
                <a:latin typeface="Calibri"/>
                <a:cs typeface="Calibri"/>
              </a:rPr>
              <a:t>C, </a:t>
            </a:r>
            <a:r>
              <a:rPr sz="2800" spc="-5" dirty="0">
                <a:latin typeface="Calibri"/>
                <a:cs typeface="Calibri"/>
              </a:rPr>
              <a:t>then A =</a:t>
            </a:r>
            <a:r>
              <a:rPr sz="2800" spc="10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B.</a:t>
            </a:r>
            <a:endParaRPr sz="2800">
              <a:latin typeface="Calibri"/>
              <a:cs typeface="Calibri"/>
            </a:endParaRPr>
          </a:p>
          <a:p>
            <a:pPr marL="287020">
              <a:lnSpc>
                <a:spcPct val="100000"/>
              </a:lnSpc>
            </a:pPr>
            <a:r>
              <a:rPr sz="2800" spc="-20" dirty="0">
                <a:latin typeface="Calibri"/>
                <a:cs typeface="Calibri"/>
              </a:rPr>
              <a:t>Here </a:t>
            </a:r>
            <a:r>
              <a:rPr sz="2800" spc="10" dirty="0">
                <a:latin typeface="Calibri"/>
                <a:cs typeface="Calibri"/>
              </a:rPr>
              <a:t>A, </a:t>
            </a:r>
            <a:r>
              <a:rPr sz="2800" spc="-5" dirty="0">
                <a:latin typeface="Calibri"/>
                <a:cs typeface="Calibri"/>
              </a:rPr>
              <a:t>B &amp; C </a:t>
            </a:r>
            <a:r>
              <a:rPr sz="2800" spc="-15" dirty="0">
                <a:latin typeface="Calibri"/>
                <a:cs typeface="Calibri"/>
              </a:rPr>
              <a:t>are </a:t>
            </a:r>
            <a:r>
              <a:rPr sz="2800" spc="-5" dirty="0">
                <a:latin typeface="Calibri"/>
                <a:cs typeface="Calibri"/>
              </a:rPr>
              <a:t>same kind of</a:t>
            </a:r>
            <a:r>
              <a:rPr sz="2800" spc="7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things.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750">
              <a:latin typeface="Calibri"/>
              <a:cs typeface="Calibri"/>
            </a:endParaRPr>
          </a:p>
          <a:p>
            <a:pPr marL="287020" indent="-274955">
              <a:lnSpc>
                <a:spcPct val="100000"/>
              </a:lnSpc>
              <a:spcBef>
                <a:spcPts val="5"/>
              </a:spcBef>
              <a:buClr>
                <a:srgbClr val="0AD0D9"/>
              </a:buClr>
              <a:buSzPct val="94642"/>
              <a:buFont typeface="Wingdings 2"/>
              <a:buChar char=""/>
              <a:tabLst>
                <a:tab pos="287655" algn="l"/>
              </a:tabLst>
            </a:pPr>
            <a:r>
              <a:rPr sz="2800" spc="-5" dirty="0">
                <a:latin typeface="Calibri"/>
                <a:cs typeface="Calibri"/>
              </a:rPr>
              <a:t>If </a:t>
            </a:r>
            <a:r>
              <a:rPr sz="2800" spc="-10" dirty="0">
                <a:latin typeface="Calibri"/>
                <a:cs typeface="Calibri"/>
              </a:rPr>
              <a:t>equals </a:t>
            </a:r>
            <a:r>
              <a:rPr sz="2800" spc="-20" dirty="0">
                <a:latin typeface="Calibri"/>
                <a:cs typeface="Calibri"/>
              </a:rPr>
              <a:t>are </a:t>
            </a:r>
            <a:r>
              <a:rPr sz="2800" spc="-5" dirty="0">
                <a:latin typeface="Calibri"/>
                <a:cs typeface="Calibri"/>
              </a:rPr>
              <a:t>added </a:t>
            </a:r>
            <a:r>
              <a:rPr sz="2800" spc="-20" dirty="0">
                <a:latin typeface="Calibri"/>
                <a:cs typeface="Calibri"/>
              </a:rPr>
              <a:t>to </a:t>
            </a:r>
            <a:r>
              <a:rPr sz="2800" spc="-5" dirty="0">
                <a:latin typeface="Calibri"/>
                <a:cs typeface="Calibri"/>
              </a:rPr>
              <a:t>equals, the whole </a:t>
            </a:r>
            <a:r>
              <a:rPr sz="2800" spc="-20" dirty="0">
                <a:latin typeface="Calibri"/>
                <a:cs typeface="Calibri"/>
              </a:rPr>
              <a:t>are</a:t>
            </a:r>
            <a:r>
              <a:rPr sz="2800" spc="114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equal</a:t>
            </a:r>
            <a:endParaRPr sz="2800">
              <a:latin typeface="Calibri"/>
              <a:cs typeface="Calibri"/>
            </a:endParaRPr>
          </a:p>
          <a:p>
            <a:pPr marL="287020">
              <a:lnSpc>
                <a:spcPct val="100000"/>
              </a:lnSpc>
              <a:tabLst>
                <a:tab pos="1166495" algn="l"/>
              </a:tabLst>
            </a:pPr>
            <a:r>
              <a:rPr sz="2800" spc="-5" dirty="0">
                <a:latin typeface="Calibri"/>
                <a:cs typeface="Calibri"/>
              </a:rPr>
              <a:t>i.e.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If	A = B &amp; C = </a:t>
            </a:r>
            <a:r>
              <a:rPr sz="2800" spc="-45" dirty="0">
                <a:latin typeface="Calibri"/>
                <a:cs typeface="Calibri"/>
              </a:rPr>
              <a:t>D, </a:t>
            </a:r>
            <a:r>
              <a:rPr sz="2800" spc="-5" dirty="0">
                <a:latin typeface="Calibri"/>
                <a:cs typeface="Calibri"/>
              </a:rPr>
              <a:t>then A + C = B +</a:t>
            </a:r>
            <a:r>
              <a:rPr sz="2800" spc="17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D</a:t>
            </a:r>
            <a:endParaRPr sz="2800">
              <a:latin typeface="Calibri"/>
              <a:cs typeface="Calibri"/>
            </a:endParaRPr>
          </a:p>
          <a:p>
            <a:pPr marL="287020">
              <a:lnSpc>
                <a:spcPct val="100000"/>
              </a:lnSpc>
              <a:tabLst>
                <a:tab pos="1061720" algn="l"/>
              </a:tabLst>
            </a:pPr>
            <a:r>
              <a:rPr sz="2800" spc="-5" dirty="0">
                <a:latin typeface="Calibri"/>
                <a:cs typeface="Calibri"/>
              </a:rPr>
              <a:t>Also	A = B then this </a:t>
            </a:r>
            <a:r>
              <a:rPr sz="2800" spc="-10" dirty="0">
                <a:latin typeface="Calibri"/>
                <a:cs typeface="Calibri"/>
              </a:rPr>
              <a:t>implies that </a:t>
            </a:r>
            <a:r>
              <a:rPr sz="2800" spc="-5" dirty="0">
                <a:latin typeface="Calibri"/>
                <a:cs typeface="Calibri"/>
              </a:rPr>
              <a:t>A + C = B +</a:t>
            </a:r>
            <a:r>
              <a:rPr sz="2800" spc="17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C.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300">
              <a:latin typeface="Calibri"/>
              <a:cs typeface="Calibri"/>
            </a:endParaRPr>
          </a:p>
          <a:p>
            <a:pPr marL="287020" marR="179705" indent="-274955">
              <a:lnSpc>
                <a:spcPct val="80000"/>
              </a:lnSpc>
              <a:buClr>
                <a:srgbClr val="0AD0D9"/>
              </a:buClr>
              <a:buSzPct val="94642"/>
              <a:buFont typeface="Wingdings 2"/>
              <a:buChar char=""/>
              <a:tabLst>
                <a:tab pos="287655" algn="l"/>
              </a:tabLst>
            </a:pPr>
            <a:r>
              <a:rPr sz="2800" spc="-5" dirty="0">
                <a:latin typeface="Calibri"/>
                <a:cs typeface="Calibri"/>
              </a:rPr>
              <a:t>If </a:t>
            </a:r>
            <a:r>
              <a:rPr sz="2800" spc="-10" dirty="0">
                <a:latin typeface="Calibri"/>
                <a:cs typeface="Calibri"/>
              </a:rPr>
              <a:t>equals </a:t>
            </a:r>
            <a:r>
              <a:rPr sz="2800" spc="-20" dirty="0">
                <a:latin typeface="Calibri"/>
                <a:cs typeface="Calibri"/>
              </a:rPr>
              <a:t>are </a:t>
            </a:r>
            <a:r>
              <a:rPr sz="2800" spc="-15" dirty="0">
                <a:latin typeface="Calibri"/>
                <a:cs typeface="Calibri"/>
              </a:rPr>
              <a:t>subtracted </a:t>
            </a:r>
            <a:r>
              <a:rPr sz="2800" spc="-20" dirty="0">
                <a:latin typeface="Calibri"/>
                <a:cs typeface="Calibri"/>
              </a:rPr>
              <a:t>from </a:t>
            </a:r>
            <a:r>
              <a:rPr sz="2800" spc="-5" dirty="0">
                <a:latin typeface="Calibri"/>
                <a:cs typeface="Calibri"/>
              </a:rPr>
              <a:t>equals, the </a:t>
            </a:r>
            <a:r>
              <a:rPr sz="2800" spc="-15" dirty="0">
                <a:latin typeface="Calibri"/>
                <a:cs typeface="Calibri"/>
              </a:rPr>
              <a:t>remainders  </a:t>
            </a:r>
            <a:r>
              <a:rPr sz="2800" spc="-20" dirty="0">
                <a:latin typeface="Calibri"/>
                <a:cs typeface="Calibri"/>
              </a:rPr>
              <a:t>are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equal.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0AD0D9"/>
              </a:buClr>
              <a:buFont typeface="Wingdings 2"/>
              <a:buChar char=""/>
            </a:pPr>
            <a:endParaRPr sz="3300">
              <a:latin typeface="Calibri"/>
              <a:cs typeface="Calibri"/>
            </a:endParaRPr>
          </a:p>
          <a:p>
            <a:pPr marL="287020" marR="199390" indent="-274955">
              <a:lnSpc>
                <a:spcPct val="80000"/>
              </a:lnSpc>
              <a:buClr>
                <a:srgbClr val="0AD0D9"/>
              </a:buClr>
              <a:buSzPct val="94642"/>
              <a:buFont typeface="Wingdings 2"/>
              <a:buChar char=""/>
              <a:tabLst>
                <a:tab pos="287655" algn="l"/>
              </a:tabLst>
            </a:pPr>
            <a:r>
              <a:rPr sz="2800" spc="-10" dirty="0">
                <a:latin typeface="Calibri"/>
                <a:cs typeface="Calibri"/>
              </a:rPr>
              <a:t>Things </a:t>
            </a:r>
            <a:r>
              <a:rPr sz="2800" spc="-5" dirty="0">
                <a:latin typeface="Calibri"/>
                <a:cs typeface="Calibri"/>
              </a:rPr>
              <a:t>which </a:t>
            </a:r>
            <a:r>
              <a:rPr sz="2800" spc="-10" dirty="0">
                <a:latin typeface="Calibri"/>
                <a:cs typeface="Calibri"/>
              </a:rPr>
              <a:t>coinside </a:t>
            </a:r>
            <a:r>
              <a:rPr sz="2800" spc="-5" dirty="0">
                <a:latin typeface="Calibri"/>
                <a:cs typeface="Calibri"/>
              </a:rPr>
              <a:t>with </a:t>
            </a:r>
            <a:r>
              <a:rPr sz="2800" spc="-10" dirty="0">
                <a:latin typeface="Calibri"/>
                <a:cs typeface="Calibri"/>
              </a:rPr>
              <a:t>one </a:t>
            </a:r>
            <a:r>
              <a:rPr sz="2800" spc="-5" dirty="0">
                <a:latin typeface="Calibri"/>
                <a:cs typeface="Calibri"/>
              </a:rPr>
              <a:t>another </a:t>
            </a:r>
            <a:r>
              <a:rPr sz="2800" spc="-20" dirty="0">
                <a:latin typeface="Calibri"/>
                <a:cs typeface="Calibri"/>
              </a:rPr>
              <a:t>are </a:t>
            </a:r>
            <a:r>
              <a:rPr sz="2800" spc="-10" dirty="0">
                <a:latin typeface="Calibri"/>
                <a:cs typeface="Calibri"/>
              </a:rPr>
              <a:t>equal </a:t>
            </a:r>
            <a:r>
              <a:rPr sz="2800" spc="-20" dirty="0">
                <a:latin typeface="Calibri"/>
                <a:cs typeface="Calibri"/>
              </a:rPr>
              <a:t>to  </a:t>
            </a:r>
            <a:r>
              <a:rPr sz="2800" spc="-10" dirty="0">
                <a:latin typeface="Calibri"/>
                <a:cs typeface="Calibri"/>
              </a:rPr>
              <a:t>one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40" dirty="0">
                <a:latin typeface="Calibri"/>
                <a:cs typeface="Calibri"/>
              </a:rPr>
              <a:t>another.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828" y="0"/>
            <a:ext cx="9145905" cy="6858000"/>
            <a:chOff x="-828" y="0"/>
            <a:chExt cx="9145905" cy="6858000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223"/>
              <a:ext cx="9143999" cy="102870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401357" y="0"/>
              <a:ext cx="4742641" cy="599949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0"/>
              <a:ext cx="9088207" cy="1020572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-828" y="52323"/>
              <a:ext cx="9145590" cy="901826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535940" y="852297"/>
            <a:ext cx="7829550" cy="48450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7020" indent="-274955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5161"/>
              <a:buFont typeface="Wingdings 2"/>
              <a:buChar char=""/>
              <a:tabLst>
                <a:tab pos="287655" algn="l"/>
              </a:tabLst>
            </a:pPr>
            <a:r>
              <a:rPr sz="3100" spc="-5" dirty="0">
                <a:latin typeface="Calibri"/>
                <a:cs typeface="Calibri"/>
              </a:rPr>
              <a:t>The whole is </a:t>
            </a:r>
            <a:r>
              <a:rPr sz="3100" spc="-20" dirty="0">
                <a:latin typeface="Calibri"/>
                <a:cs typeface="Calibri"/>
              </a:rPr>
              <a:t>greater </a:t>
            </a:r>
            <a:r>
              <a:rPr sz="3100" spc="-5" dirty="0">
                <a:latin typeface="Calibri"/>
                <a:cs typeface="Calibri"/>
              </a:rPr>
              <a:t>than the</a:t>
            </a:r>
            <a:r>
              <a:rPr sz="3100" dirty="0">
                <a:latin typeface="Calibri"/>
                <a:cs typeface="Calibri"/>
              </a:rPr>
              <a:t> </a:t>
            </a:r>
            <a:r>
              <a:rPr sz="3100" spc="-5" dirty="0">
                <a:latin typeface="Calibri"/>
                <a:cs typeface="Calibri"/>
              </a:rPr>
              <a:t>part.</a:t>
            </a:r>
            <a:endParaRPr sz="3100">
              <a:latin typeface="Calibri"/>
              <a:cs typeface="Calibri"/>
            </a:endParaRPr>
          </a:p>
          <a:p>
            <a:pPr marL="287020" marR="30480">
              <a:lnSpc>
                <a:spcPts val="2980"/>
              </a:lnSpc>
              <a:spcBef>
                <a:spcPts val="715"/>
              </a:spcBef>
            </a:pPr>
            <a:r>
              <a:rPr sz="3100" spc="-5" dirty="0">
                <a:latin typeface="Calibri"/>
                <a:cs typeface="Calibri"/>
              </a:rPr>
              <a:t>i.e. If A &gt; B then </a:t>
            </a:r>
            <a:r>
              <a:rPr sz="3100" spc="-15" dirty="0">
                <a:latin typeface="Calibri"/>
                <a:cs typeface="Calibri"/>
              </a:rPr>
              <a:t>there </a:t>
            </a:r>
            <a:r>
              <a:rPr sz="3100" spc="-20" dirty="0">
                <a:latin typeface="Calibri"/>
                <a:cs typeface="Calibri"/>
              </a:rPr>
              <a:t>exists </a:t>
            </a:r>
            <a:r>
              <a:rPr sz="3100" spc="-5" dirty="0">
                <a:latin typeface="Calibri"/>
                <a:cs typeface="Calibri"/>
              </a:rPr>
              <a:t>C </a:t>
            </a:r>
            <a:r>
              <a:rPr sz="3100" spc="-10" dirty="0">
                <a:latin typeface="Calibri"/>
                <a:cs typeface="Calibri"/>
              </a:rPr>
              <a:t>such that </a:t>
            </a:r>
            <a:r>
              <a:rPr sz="3100" spc="-5" dirty="0">
                <a:latin typeface="Calibri"/>
                <a:cs typeface="Calibri"/>
              </a:rPr>
              <a:t>A = B +  </a:t>
            </a:r>
            <a:r>
              <a:rPr sz="3100" spc="-10" dirty="0">
                <a:latin typeface="Calibri"/>
                <a:cs typeface="Calibri"/>
              </a:rPr>
              <a:t>C.</a:t>
            </a:r>
            <a:endParaRPr sz="3100">
              <a:latin typeface="Calibri"/>
              <a:cs typeface="Calibri"/>
            </a:endParaRPr>
          </a:p>
          <a:p>
            <a:pPr marL="287020" marR="520065">
              <a:lnSpc>
                <a:spcPct val="80000"/>
              </a:lnSpc>
              <a:spcBef>
                <a:spcPts val="770"/>
              </a:spcBef>
            </a:pPr>
            <a:r>
              <a:rPr sz="3100" spc="-20" dirty="0">
                <a:latin typeface="Calibri"/>
                <a:cs typeface="Calibri"/>
              </a:rPr>
              <a:t>Here </a:t>
            </a:r>
            <a:r>
              <a:rPr sz="3100" spc="-5" dirty="0">
                <a:latin typeface="Calibri"/>
                <a:cs typeface="Calibri"/>
              </a:rPr>
              <a:t>B is a part of A &amp; </a:t>
            </a:r>
            <a:r>
              <a:rPr sz="3100" spc="-25" dirty="0">
                <a:latin typeface="Calibri"/>
                <a:cs typeface="Calibri"/>
              </a:rPr>
              <a:t>therefore </a:t>
            </a:r>
            <a:r>
              <a:rPr sz="3100" spc="-5" dirty="0">
                <a:latin typeface="Calibri"/>
                <a:cs typeface="Calibri"/>
              </a:rPr>
              <a:t>A is </a:t>
            </a:r>
            <a:r>
              <a:rPr sz="3100" spc="-20" dirty="0">
                <a:latin typeface="Calibri"/>
                <a:cs typeface="Calibri"/>
              </a:rPr>
              <a:t>greater  </a:t>
            </a:r>
            <a:r>
              <a:rPr sz="3100" spc="-5" dirty="0">
                <a:latin typeface="Calibri"/>
                <a:cs typeface="Calibri"/>
              </a:rPr>
              <a:t>than</a:t>
            </a:r>
            <a:r>
              <a:rPr sz="3100" dirty="0">
                <a:latin typeface="Calibri"/>
                <a:cs typeface="Calibri"/>
              </a:rPr>
              <a:t> </a:t>
            </a:r>
            <a:r>
              <a:rPr sz="3100" spc="-5" dirty="0">
                <a:latin typeface="Calibri"/>
                <a:cs typeface="Calibri"/>
              </a:rPr>
              <a:t>B.</a:t>
            </a:r>
            <a:endParaRPr sz="3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650">
              <a:latin typeface="Calibri"/>
              <a:cs typeface="Calibri"/>
            </a:endParaRPr>
          </a:p>
          <a:p>
            <a:pPr marL="287020" marR="5080" indent="-274955">
              <a:lnSpc>
                <a:spcPct val="80000"/>
              </a:lnSpc>
              <a:spcBef>
                <a:spcPts val="5"/>
              </a:spcBef>
              <a:buClr>
                <a:srgbClr val="0AD0D9"/>
              </a:buClr>
              <a:buSzPct val="95161"/>
              <a:buFont typeface="Wingdings 2"/>
              <a:buChar char=""/>
              <a:tabLst>
                <a:tab pos="287655" algn="l"/>
              </a:tabLst>
            </a:pPr>
            <a:r>
              <a:rPr sz="3100" spc="-5" dirty="0">
                <a:latin typeface="Calibri"/>
                <a:cs typeface="Calibri"/>
              </a:rPr>
              <a:t>Things </a:t>
            </a:r>
            <a:r>
              <a:rPr sz="3100" spc="-10" dirty="0">
                <a:latin typeface="Calibri"/>
                <a:cs typeface="Calibri"/>
              </a:rPr>
              <a:t>which </a:t>
            </a:r>
            <a:r>
              <a:rPr sz="3100" spc="-15" dirty="0">
                <a:latin typeface="Calibri"/>
                <a:cs typeface="Calibri"/>
              </a:rPr>
              <a:t>are </a:t>
            </a:r>
            <a:r>
              <a:rPr sz="3100" spc="-5" dirty="0">
                <a:latin typeface="Calibri"/>
                <a:cs typeface="Calibri"/>
              </a:rPr>
              <a:t>double of the </a:t>
            </a:r>
            <a:r>
              <a:rPr sz="3100" spc="-10" dirty="0">
                <a:latin typeface="Calibri"/>
                <a:cs typeface="Calibri"/>
              </a:rPr>
              <a:t>same </a:t>
            </a:r>
            <a:r>
              <a:rPr sz="3100" spc="-5" dirty="0">
                <a:latin typeface="Calibri"/>
                <a:cs typeface="Calibri"/>
              </a:rPr>
              <a:t>things </a:t>
            </a:r>
            <a:r>
              <a:rPr sz="3100" spc="-15" dirty="0">
                <a:latin typeface="Calibri"/>
                <a:cs typeface="Calibri"/>
              </a:rPr>
              <a:t>are  </a:t>
            </a:r>
            <a:r>
              <a:rPr sz="3100" dirty="0">
                <a:latin typeface="Calibri"/>
                <a:cs typeface="Calibri"/>
              </a:rPr>
              <a:t>equal </a:t>
            </a:r>
            <a:r>
              <a:rPr sz="3100" spc="-30" dirty="0">
                <a:latin typeface="Calibri"/>
                <a:cs typeface="Calibri"/>
              </a:rPr>
              <a:t>to </a:t>
            </a:r>
            <a:r>
              <a:rPr sz="3100" spc="-5" dirty="0">
                <a:latin typeface="Calibri"/>
                <a:cs typeface="Calibri"/>
              </a:rPr>
              <a:t>one</a:t>
            </a:r>
            <a:r>
              <a:rPr sz="3100" spc="20" dirty="0">
                <a:latin typeface="Calibri"/>
                <a:cs typeface="Calibri"/>
              </a:rPr>
              <a:t> </a:t>
            </a:r>
            <a:r>
              <a:rPr sz="3100" spc="-45" dirty="0">
                <a:latin typeface="Calibri"/>
                <a:cs typeface="Calibri"/>
              </a:rPr>
              <a:t>another.</a:t>
            </a:r>
            <a:endParaRPr sz="3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0AD0D9"/>
              </a:buClr>
              <a:buFont typeface="Wingdings 2"/>
              <a:buChar char=""/>
            </a:pPr>
            <a:endParaRPr sz="3600">
              <a:latin typeface="Calibri"/>
              <a:cs typeface="Calibri"/>
            </a:endParaRPr>
          </a:p>
          <a:p>
            <a:pPr marL="287020" marR="525145" indent="-274955">
              <a:lnSpc>
                <a:spcPts val="2980"/>
              </a:lnSpc>
              <a:buClr>
                <a:srgbClr val="0AD0D9"/>
              </a:buClr>
              <a:buSzPct val="95161"/>
              <a:buFont typeface="Wingdings 2"/>
              <a:buChar char=""/>
              <a:tabLst>
                <a:tab pos="287655" algn="l"/>
              </a:tabLst>
            </a:pPr>
            <a:r>
              <a:rPr sz="3100" spc="-5" dirty="0">
                <a:latin typeface="Calibri"/>
                <a:cs typeface="Calibri"/>
              </a:rPr>
              <a:t>The things </a:t>
            </a:r>
            <a:r>
              <a:rPr sz="3100" spc="-15" dirty="0">
                <a:latin typeface="Calibri"/>
                <a:cs typeface="Calibri"/>
              </a:rPr>
              <a:t>are </a:t>
            </a:r>
            <a:r>
              <a:rPr sz="3100" spc="-10" dirty="0">
                <a:latin typeface="Calibri"/>
                <a:cs typeface="Calibri"/>
              </a:rPr>
              <a:t>halves </a:t>
            </a:r>
            <a:r>
              <a:rPr sz="3100" spc="-5" dirty="0">
                <a:latin typeface="Calibri"/>
                <a:cs typeface="Calibri"/>
              </a:rPr>
              <a:t>of the same things </a:t>
            </a:r>
            <a:r>
              <a:rPr sz="3100" spc="-15" dirty="0">
                <a:latin typeface="Calibri"/>
                <a:cs typeface="Calibri"/>
              </a:rPr>
              <a:t>are  </a:t>
            </a:r>
            <a:r>
              <a:rPr sz="3100" dirty="0">
                <a:latin typeface="Calibri"/>
                <a:cs typeface="Calibri"/>
              </a:rPr>
              <a:t>equal </a:t>
            </a:r>
            <a:r>
              <a:rPr sz="3100" spc="-30" dirty="0">
                <a:latin typeface="Calibri"/>
                <a:cs typeface="Calibri"/>
              </a:rPr>
              <a:t>to </a:t>
            </a:r>
            <a:r>
              <a:rPr sz="3100" spc="-5" dirty="0">
                <a:latin typeface="Calibri"/>
                <a:cs typeface="Calibri"/>
              </a:rPr>
              <a:t>one</a:t>
            </a:r>
            <a:r>
              <a:rPr sz="3100" spc="20" dirty="0">
                <a:latin typeface="Calibri"/>
                <a:cs typeface="Calibri"/>
              </a:rPr>
              <a:t> </a:t>
            </a:r>
            <a:r>
              <a:rPr sz="3100" spc="-45" dirty="0">
                <a:latin typeface="Calibri"/>
                <a:cs typeface="Calibri"/>
              </a:rPr>
              <a:t>another.</a:t>
            </a:r>
            <a:endParaRPr sz="3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828" y="0"/>
            <a:ext cx="9145905" cy="6858000"/>
            <a:chOff x="-828" y="0"/>
            <a:chExt cx="9145905" cy="6858000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223"/>
              <a:ext cx="9143999" cy="102870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401357" y="0"/>
              <a:ext cx="4742641" cy="599949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0"/>
              <a:ext cx="9088207" cy="1020572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-828" y="52323"/>
              <a:ext cx="9145590" cy="901826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415848" y="122301"/>
            <a:ext cx="5449570" cy="711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35" dirty="0"/>
              <a:t>Euclid’s </a:t>
            </a:r>
            <a:r>
              <a:rPr spc="-15" dirty="0"/>
              <a:t>Five</a:t>
            </a:r>
            <a:r>
              <a:rPr spc="-5" dirty="0"/>
              <a:t> </a:t>
            </a:r>
            <a:r>
              <a:rPr spc="-25" dirty="0"/>
              <a:t>Postulates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78739" y="1083690"/>
            <a:ext cx="8807450" cy="49403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7020" marR="5080" indent="-274320">
              <a:lnSpc>
                <a:spcPct val="100000"/>
              </a:lnSpc>
              <a:spcBef>
                <a:spcPts val="105"/>
              </a:spcBef>
              <a:buClr>
                <a:srgbClr val="0AD0D9"/>
              </a:buClr>
              <a:buSzPct val="94230"/>
              <a:buFont typeface="Wingdings 2"/>
              <a:buChar char=""/>
              <a:tabLst>
                <a:tab pos="287020" algn="l"/>
              </a:tabLst>
            </a:pPr>
            <a:r>
              <a:rPr sz="2600" b="1" spc="-15" dirty="0">
                <a:latin typeface="Calibri"/>
                <a:cs typeface="Calibri"/>
              </a:rPr>
              <a:t>Postulate </a:t>
            </a:r>
            <a:r>
              <a:rPr sz="2600" b="1" spc="-5" dirty="0">
                <a:latin typeface="Calibri"/>
                <a:cs typeface="Calibri"/>
              </a:rPr>
              <a:t>1</a:t>
            </a:r>
            <a:r>
              <a:rPr sz="2600" spc="-5" dirty="0">
                <a:latin typeface="Calibri"/>
                <a:cs typeface="Calibri"/>
              </a:rPr>
              <a:t>: </a:t>
            </a:r>
            <a:r>
              <a:rPr sz="2600" dirty="0">
                <a:latin typeface="Calibri"/>
                <a:cs typeface="Calibri"/>
              </a:rPr>
              <a:t>A </a:t>
            </a:r>
            <a:r>
              <a:rPr sz="2600" spc="-15" dirty="0">
                <a:latin typeface="Calibri"/>
                <a:cs typeface="Calibri"/>
              </a:rPr>
              <a:t>straight </a:t>
            </a:r>
            <a:r>
              <a:rPr sz="2600" dirty="0">
                <a:latin typeface="Calibri"/>
                <a:cs typeface="Calibri"/>
              </a:rPr>
              <a:t>line </a:t>
            </a:r>
            <a:r>
              <a:rPr sz="2600" spc="-20" dirty="0">
                <a:latin typeface="Calibri"/>
                <a:cs typeface="Calibri"/>
              </a:rPr>
              <a:t>may </a:t>
            </a:r>
            <a:r>
              <a:rPr sz="2600" spc="-5" dirty="0">
                <a:latin typeface="Calibri"/>
                <a:cs typeface="Calibri"/>
              </a:rPr>
              <a:t>be </a:t>
            </a:r>
            <a:r>
              <a:rPr sz="2600" spc="-15" dirty="0">
                <a:latin typeface="Calibri"/>
                <a:cs typeface="Calibri"/>
              </a:rPr>
              <a:t>drawn </a:t>
            </a:r>
            <a:r>
              <a:rPr sz="2600" spc="-10" dirty="0">
                <a:latin typeface="Calibri"/>
                <a:cs typeface="Calibri"/>
              </a:rPr>
              <a:t>from </a:t>
            </a:r>
            <a:r>
              <a:rPr sz="2600" spc="-15" dirty="0">
                <a:latin typeface="Calibri"/>
                <a:cs typeface="Calibri"/>
              </a:rPr>
              <a:t>any </a:t>
            </a:r>
            <a:r>
              <a:rPr sz="2600" spc="-5" dirty="0">
                <a:latin typeface="Calibri"/>
                <a:cs typeface="Calibri"/>
              </a:rPr>
              <a:t>one </a:t>
            </a:r>
            <a:r>
              <a:rPr sz="2600" spc="-10" dirty="0">
                <a:latin typeface="Calibri"/>
                <a:cs typeface="Calibri"/>
              </a:rPr>
              <a:t>point to  </a:t>
            </a:r>
            <a:r>
              <a:rPr sz="2600" spc="-15" dirty="0">
                <a:latin typeface="Calibri"/>
                <a:cs typeface="Calibri"/>
              </a:rPr>
              <a:t>any </a:t>
            </a:r>
            <a:r>
              <a:rPr sz="2600" spc="-5" dirty="0">
                <a:latin typeface="Calibri"/>
                <a:cs typeface="Calibri"/>
              </a:rPr>
              <a:t>other</a:t>
            </a:r>
            <a:r>
              <a:rPr sz="2600" spc="1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point.</a:t>
            </a:r>
            <a:endParaRPr sz="2600">
              <a:latin typeface="Calibri"/>
              <a:cs typeface="Calibri"/>
            </a:endParaRPr>
          </a:p>
          <a:p>
            <a:pPr marL="287020" marR="636905">
              <a:lnSpc>
                <a:spcPct val="100000"/>
              </a:lnSpc>
              <a:spcBef>
                <a:spcPts val="620"/>
              </a:spcBef>
            </a:pPr>
            <a:r>
              <a:rPr sz="2600" dirty="0">
                <a:latin typeface="Calibri"/>
                <a:cs typeface="Calibri"/>
              </a:rPr>
              <a:t>Axiom: </a:t>
            </a:r>
            <a:r>
              <a:rPr sz="2600" spc="-10" dirty="0">
                <a:latin typeface="Calibri"/>
                <a:cs typeface="Calibri"/>
              </a:rPr>
              <a:t>given two </a:t>
            </a:r>
            <a:r>
              <a:rPr sz="2600" spc="-5" dirty="0">
                <a:latin typeface="Calibri"/>
                <a:cs typeface="Calibri"/>
              </a:rPr>
              <a:t>distinct points, there </a:t>
            </a:r>
            <a:r>
              <a:rPr sz="2600" dirty="0">
                <a:latin typeface="Calibri"/>
                <a:cs typeface="Calibri"/>
              </a:rPr>
              <a:t>is a </a:t>
            </a:r>
            <a:r>
              <a:rPr sz="2600" spc="-5" dirty="0">
                <a:latin typeface="Calibri"/>
                <a:cs typeface="Calibri"/>
              </a:rPr>
              <a:t>unique </a:t>
            </a:r>
            <a:r>
              <a:rPr sz="2600" dirty="0">
                <a:latin typeface="Calibri"/>
                <a:cs typeface="Calibri"/>
              </a:rPr>
              <a:t>line </a:t>
            </a:r>
            <a:r>
              <a:rPr sz="2600" spc="-5" dirty="0">
                <a:latin typeface="Calibri"/>
                <a:cs typeface="Calibri"/>
              </a:rPr>
              <a:t>that  passes </a:t>
            </a:r>
            <a:r>
              <a:rPr sz="2600" spc="-10" dirty="0">
                <a:latin typeface="Calibri"/>
                <a:cs typeface="Calibri"/>
              </a:rPr>
              <a:t>through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them.</a:t>
            </a:r>
            <a:endParaRPr sz="2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550">
              <a:latin typeface="Calibri"/>
              <a:cs typeface="Calibri"/>
            </a:endParaRPr>
          </a:p>
          <a:p>
            <a:pPr marL="287020" indent="-274320">
              <a:lnSpc>
                <a:spcPct val="100000"/>
              </a:lnSpc>
              <a:spcBef>
                <a:spcPts val="5"/>
              </a:spcBef>
              <a:buClr>
                <a:srgbClr val="0AD0D9"/>
              </a:buClr>
              <a:buSzPct val="94230"/>
              <a:buFont typeface="Wingdings 2"/>
              <a:buChar char=""/>
              <a:tabLst>
                <a:tab pos="287020" algn="l"/>
              </a:tabLst>
            </a:pPr>
            <a:r>
              <a:rPr sz="2600" b="1" spc="-15" dirty="0">
                <a:latin typeface="Calibri"/>
                <a:cs typeface="Calibri"/>
              </a:rPr>
              <a:t>Postulate </a:t>
            </a:r>
            <a:r>
              <a:rPr sz="2600" b="1" spc="-5" dirty="0">
                <a:latin typeface="Calibri"/>
                <a:cs typeface="Calibri"/>
              </a:rPr>
              <a:t>2</a:t>
            </a:r>
            <a:r>
              <a:rPr sz="2600" spc="-5" dirty="0">
                <a:latin typeface="Calibri"/>
                <a:cs typeface="Calibri"/>
              </a:rPr>
              <a:t>: </a:t>
            </a:r>
            <a:r>
              <a:rPr sz="2600" dirty="0">
                <a:latin typeface="Calibri"/>
                <a:cs typeface="Calibri"/>
              </a:rPr>
              <a:t>A </a:t>
            </a:r>
            <a:r>
              <a:rPr sz="2600" spc="-10" dirty="0">
                <a:latin typeface="Calibri"/>
                <a:cs typeface="Calibri"/>
              </a:rPr>
              <a:t>terminated </a:t>
            </a:r>
            <a:r>
              <a:rPr sz="2600" dirty="0">
                <a:latin typeface="Calibri"/>
                <a:cs typeface="Calibri"/>
              </a:rPr>
              <a:t>line </a:t>
            </a:r>
            <a:r>
              <a:rPr sz="2600" spc="-10" dirty="0">
                <a:latin typeface="Calibri"/>
                <a:cs typeface="Calibri"/>
              </a:rPr>
              <a:t>can </a:t>
            </a:r>
            <a:r>
              <a:rPr sz="2600" spc="-5" dirty="0">
                <a:latin typeface="Calibri"/>
                <a:cs typeface="Calibri"/>
              </a:rPr>
              <a:t>be </a:t>
            </a:r>
            <a:r>
              <a:rPr sz="2600" spc="-10" dirty="0">
                <a:latin typeface="Calibri"/>
                <a:cs typeface="Calibri"/>
              </a:rPr>
              <a:t>produced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spc="-20" dirty="0">
                <a:latin typeface="Calibri"/>
                <a:cs typeface="Calibri"/>
              </a:rPr>
              <a:t>indefinitely.</a:t>
            </a:r>
            <a:endParaRPr sz="2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0AD0D9"/>
              </a:buClr>
              <a:buFont typeface="Wingdings 2"/>
              <a:buChar char=""/>
            </a:pPr>
            <a:endParaRPr sz="3550">
              <a:latin typeface="Calibri"/>
              <a:cs typeface="Calibri"/>
            </a:endParaRPr>
          </a:p>
          <a:p>
            <a:pPr marL="287020" marR="685165" indent="-274320">
              <a:lnSpc>
                <a:spcPct val="100000"/>
              </a:lnSpc>
              <a:buClr>
                <a:srgbClr val="0AD0D9"/>
              </a:buClr>
              <a:buSzPct val="94230"/>
              <a:buFont typeface="Wingdings 2"/>
              <a:buChar char=""/>
              <a:tabLst>
                <a:tab pos="287020" algn="l"/>
              </a:tabLst>
            </a:pPr>
            <a:r>
              <a:rPr sz="2600" b="1" spc="-15" dirty="0">
                <a:latin typeface="Calibri"/>
                <a:cs typeface="Calibri"/>
              </a:rPr>
              <a:t>Postulate </a:t>
            </a:r>
            <a:r>
              <a:rPr sz="2600" b="1" spc="-5" dirty="0">
                <a:latin typeface="Calibri"/>
                <a:cs typeface="Calibri"/>
              </a:rPr>
              <a:t>3</a:t>
            </a:r>
            <a:r>
              <a:rPr sz="2600" spc="-5" dirty="0">
                <a:latin typeface="Calibri"/>
                <a:cs typeface="Calibri"/>
              </a:rPr>
              <a:t>: </a:t>
            </a:r>
            <a:r>
              <a:rPr sz="2600" dirty="0">
                <a:latin typeface="Calibri"/>
                <a:cs typeface="Calibri"/>
              </a:rPr>
              <a:t>A </a:t>
            </a:r>
            <a:r>
              <a:rPr sz="2600" spc="-5" dirty="0">
                <a:latin typeface="Calibri"/>
                <a:cs typeface="Calibri"/>
              </a:rPr>
              <a:t>circle </a:t>
            </a:r>
            <a:r>
              <a:rPr sz="2600" spc="-10" dirty="0">
                <a:latin typeface="Calibri"/>
                <a:cs typeface="Calibri"/>
              </a:rPr>
              <a:t>can </a:t>
            </a:r>
            <a:r>
              <a:rPr sz="2600" spc="-5" dirty="0">
                <a:latin typeface="Calibri"/>
                <a:cs typeface="Calibri"/>
              </a:rPr>
              <a:t>be </a:t>
            </a:r>
            <a:r>
              <a:rPr sz="2600" spc="-15" dirty="0">
                <a:latin typeface="Calibri"/>
                <a:cs typeface="Calibri"/>
              </a:rPr>
              <a:t>drawn </a:t>
            </a:r>
            <a:r>
              <a:rPr sz="2600" dirty="0">
                <a:latin typeface="Calibri"/>
                <a:cs typeface="Calibri"/>
              </a:rPr>
              <a:t>with </a:t>
            </a:r>
            <a:r>
              <a:rPr sz="2600" spc="-15" dirty="0">
                <a:latin typeface="Calibri"/>
                <a:cs typeface="Calibri"/>
              </a:rPr>
              <a:t>any </a:t>
            </a:r>
            <a:r>
              <a:rPr sz="2600" spc="-10" dirty="0">
                <a:latin typeface="Calibri"/>
                <a:cs typeface="Calibri"/>
              </a:rPr>
              <a:t>centre </a:t>
            </a:r>
            <a:r>
              <a:rPr sz="2600" dirty="0">
                <a:latin typeface="Calibri"/>
                <a:cs typeface="Calibri"/>
              </a:rPr>
              <a:t>and </a:t>
            </a:r>
            <a:r>
              <a:rPr sz="2600" spc="-15" dirty="0">
                <a:latin typeface="Calibri"/>
                <a:cs typeface="Calibri"/>
              </a:rPr>
              <a:t>any  </a:t>
            </a:r>
            <a:r>
              <a:rPr sz="2600" spc="-5" dirty="0">
                <a:latin typeface="Calibri"/>
                <a:cs typeface="Calibri"/>
              </a:rPr>
              <a:t>radius.</a:t>
            </a:r>
            <a:endParaRPr sz="2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0AD0D9"/>
              </a:buClr>
              <a:buFont typeface="Wingdings 2"/>
              <a:buChar char=""/>
            </a:pPr>
            <a:endParaRPr sz="3550">
              <a:latin typeface="Calibri"/>
              <a:cs typeface="Calibri"/>
            </a:endParaRPr>
          </a:p>
          <a:p>
            <a:pPr marL="287020" indent="-274320">
              <a:lnSpc>
                <a:spcPct val="100000"/>
              </a:lnSpc>
              <a:buClr>
                <a:srgbClr val="0AD0D9"/>
              </a:buClr>
              <a:buSzPct val="94230"/>
              <a:buFont typeface="Wingdings 2"/>
              <a:buChar char=""/>
              <a:tabLst>
                <a:tab pos="287020" algn="l"/>
              </a:tabLst>
            </a:pPr>
            <a:r>
              <a:rPr sz="2600" b="1" spc="-15" dirty="0">
                <a:latin typeface="Calibri"/>
                <a:cs typeface="Calibri"/>
              </a:rPr>
              <a:t>Postulate </a:t>
            </a:r>
            <a:r>
              <a:rPr sz="2600" b="1" spc="-5" dirty="0">
                <a:latin typeface="Calibri"/>
                <a:cs typeface="Calibri"/>
              </a:rPr>
              <a:t>4</a:t>
            </a:r>
            <a:r>
              <a:rPr sz="2600" spc="-5" dirty="0">
                <a:latin typeface="Calibri"/>
                <a:cs typeface="Calibri"/>
              </a:rPr>
              <a:t>: </a:t>
            </a:r>
            <a:r>
              <a:rPr sz="2600" dirty="0">
                <a:latin typeface="Calibri"/>
                <a:cs typeface="Calibri"/>
              </a:rPr>
              <a:t>All </a:t>
            </a:r>
            <a:r>
              <a:rPr sz="2600" spc="-5" dirty="0">
                <a:latin typeface="Calibri"/>
                <a:cs typeface="Calibri"/>
              </a:rPr>
              <a:t>right </a:t>
            </a:r>
            <a:r>
              <a:rPr sz="2600" dirty="0">
                <a:latin typeface="Calibri"/>
                <a:cs typeface="Calibri"/>
              </a:rPr>
              <a:t>angles </a:t>
            </a:r>
            <a:r>
              <a:rPr sz="2600" spc="-10" dirty="0">
                <a:latin typeface="Calibri"/>
                <a:cs typeface="Calibri"/>
              </a:rPr>
              <a:t>are </a:t>
            </a:r>
            <a:r>
              <a:rPr sz="2600" dirty="0">
                <a:latin typeface="Calibri"/>
                <a:cs typeface="Calibri"/>
              </a:rPr>
              <a:t>equal </a:t>
            </a:r>
            <a:r>
              <a:rPr sz="2600" spc="-15" dirty="0">
                <a:latin typeface="Calibri"/>
                <a:cs typeface="Calibri"/>
              </a:rPr>
              <a:t>to </a:t>
            </a:r>
            <a:r>
              <a:rPr sz="2600" spc="-5" dirty="0">
                <a:latin typeface="Calibri"/>
                <a:cs typeface="Calibri"/>
              </a:rPr>
              <a:t>one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spc="-35" dirty="0">
                <a:latin typeface="Calibri"/>
                <a:cs typeface="Calibri"/>
              </a:rPr>
              <a:t>another.</a:t>
            </a:r>
            <a:endParaRPr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828" y="0"/>
            <a:ext cx="9145905" cy="6858000"/>
            <a:chOff x="-828" y="0"/>
            <a:chExt cx="9145905" cy="6858000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223"/>
              <a:ext cx="9143999" cy="102870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401357" y="0"/>
              <a:ext cx="4742641" cy="599949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0"/>
              <a:ext cx="9088207" cy="1020572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-828" y="52323"/>
              <a:ext cx="9145590" cy="901826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535940" y="1947799"/>
            <a:ext cx="7978140" cy="20078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7020" marR="5080" indent="-274955">
              <a:lnSpc>
                <a:spcPct val="100000"/>
              </a:lnSpc>
              <a:spcBef>
                <a:spcPts val="105"/>
              </a:spcBef>
              <a:buClr>
                <a:srgbClr val="0AD0D9"/>
              </a:buClr>
              <a:buSzPct val="94230"/>
              <a:buFont typeface="Wingdings 2"/>
              <a:buChar char=""/>
              <a:tabLst>
                <a:tab pos="287655" algn="l"/>
                <a:tab pos="7193280" algn="l"/>
              </a:tabLst>
            </a:pPr>
            <a:r>
              <a:rPr sz="2600" b="1" spc="-15" dirty="0">
                <a:latin typeface="Calibri"/>
                <a:cs typeface="Calibri"/>
              </a:rPr>
              <a:t>Postulate </a:t>
            </a:r>
            <a:r>
              <a:rPr sz="2600" b="1" spc="-5" dirty="0">
                <a:latin typeface="Calibri"/>
                <a:cs typeface="Calibri"/>
              </a:rPr>
              <a:t>5</a:t>
            </a:r>
            <a:r>
              <a:rPr sz="2600" spc="-5" dirty="0">
                <a:latin typeface="Calibri"/>
                <a:cs typeface="Calibri"/>
              </a:rPr>
              <a:t>: </a:t>
            </a:r>
            <a:r>
              <a:rPr sz="2600" dirty="0">
                <a:latin typeface="Calibri"/>
                <a:cs typeface="Calibri"/>
              </a:rPr>
              <a:t>If a </a:t>
            </a:r>
            <a:r>
              <a:rPr sz="2600" spc="-15" dirty="0">
                <a:latin typeface="Calibri"/>
                <a:cs typeface="Calibri"/>
              </a:rPr>
              <a:t>straight </a:t>
            </a:r>
            <a:r>
              <a:rPr sz="2600" dirty="0">
                <a:latin typeface="Calibri"/>
                <a:cs typeface="Calibri"/>
              </a:rPr>
              <a:t>line </a:t>
            </a:r>
            <a:r>
              <a:rPr sz="2600" spc="-10" dirty="0">
                <a:latin typeface="Calibri"/>
                <a:cs typeface="Calibri"/>
              </a:rPr>
              <a:t>falling on</a:t>
            </a:r>
            <a:r>
              <a:rPr sz="2600" spc="10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two</a:t>
            </a:r>
            <a:r>
              <a:rPr sz="2600" spc="20" dirty="0">
                <a:latin typeface="Calibri"/>
                <a:cs typeface="Calibri"/>
              </a:rPr>
              <a:t> </a:t>
            </a:r>
            <a:r>
              <a:rPr sz="2600" spc="-15" dirty="0">
                <a:latin typeface="Calibri"/>
                <a:cs typeface="Calibri"/>
              </a:rPr>
              <a:t>straight	</a:t>
            </a:r>
            <a:r>
              <a:rPr sz="2600" dirty="0">
                <a:latin typeface="Calibri"/>
                <a:cs typeface="Calibri"/>
              </a:rPr>
              <a:t>lines  </a:t>
            </a:r>
            <a:r>
              <a:rPr sz="2600" spc="-20" dirty="0">
                <a:latin typeface="Calibri"/>
                <a:cs typeface="Calibri"/>
              </a:rPr>
              <a:t>makes </a:t>
            </a:r>
            <a:r>
              <a:rPr sz="2600" dirty="0">
                <a:latin typeface="Calibri"/>
                <a:cs typeface="Calibri"/>
              </a:rPr>
              <a:t>the </a:t>
            </a:r>
            <a:r>
              <a:rPr sz="2600" spc="-5" dirty="0">
                <a:latin typeface="Calibri"/>
                <a:cs typeface="Calibri"/>
              </a:rPr>
              <a:t>interior </a:t>
            </a:r>
            <a:r>
              <a:rPr sz="2600" dirty="0">
                <a:latin typeface="Calibri"/>
                <a:cs typeface="Calibri"/>
              </a:rPr>
              <a:t>angles </a:t>
            </a:r>
            <a:r>
              <a:rPr sz="2600" spc="-5" dirty="0">
                <a:latin typeface="Calibri"/>
                <a:cs typeface="Calibri"/>
              </a:rPr>
              <a:t>on </a:t>
            </a:r>
            <a:r>
              <a:rPr sz="2600" dirty="0">
                <a:latin typeface="Calibri"/>
                <a:cs typeface="Calibri"/>
              </a:rPr>
              <a:t>the </a:t>
            </a:r>
            <a:r>
              <a:rPr sz="2600" spc="-5" dirty="0">
                <a:latin typeface="Calibri"/>
                <a:cs typeface="Calibri"/>
              </a:rPr>
              <a:t>same side of </a:t>
            </a:r>
            <a:r>
              <a:rPr sz="2600" dirty="0">
                <a:latin typeface="Calibri"/>
                <a:cs typeface="Calibri"/>
              </a:rPr>
              <a:t>it </a:t>
            </a:r>
            <a:r>
              <a:rPr sz="2600" spc="-25" dirty="0">
                <a:latin typeface="Calibri"/>
                <a:cs typeface="Calibri"/>
              </a:rPr>
              <a:t>taken  </a:t>
            </a:r>
            <a:r>
              <a:rPr sz="2600" spc="-10" dirty="0">
                <a:latin typeface="Calibri"/>
                <a:cs typeface="Calibri"/>
              </a:rPr>
              <a:t>together </a:t>
            </a:r>
            <a:r>
              <a:rPr sz="2600" dirty="0">
                <a:latin typeface="Calibri"/>
                <a:cs typeface="Calibri"/>
              </a:rPr>
              <a:t>less than </a:t>
            </a:r>
            <a:r>
              <a:rPr sz="2600" spc="-10" dirty="0">
                <a:latin typeface="Calibri"/>
                <a:cs typeface="Calibri"/>
              </a:rPr>
              <a:t>two </a:t>
            </a:r>
            <a:r>
              <a:rPr sz="2600" spc="-5" dirty="0">
                <a:latin typeface="Calibri"/>
                <a:cs typeface="Calibri"/>
              </a:rPr>
              <a:t>right </a:t>
            </a:r>
            <a:r>
              <a:rPr sz="2600" dirty="0">
                <a:latin typeface="Calibri"/>
                <a:cs typeface="Calibri"/>
              </a:rPr>
              <a:t>angles, then the </a:t>
            </a:r>
            <a:r>
              <a:rPr sz="2600" spc="-10" dirty="0">
                <a:latin typeface="Calibri"/>
                <a:cs typeface="Calibri"/>
              </a:rPr>
              <a:t>two straight  </a:t>
            </a:r>
            <a:r>
              <a:rPr sz="2600" dirty="0">
                <a:latin typeface="Calibri"/>
                <a:cs typeface="Calibri"/>
              </a:rPr>
              <a:t>lines, if </a:t>
            </a:r>
            <a:r>
              <a:rPr sz="2600" spc="-10" dirty="0">
                <a:latin typeface="Calibri"/>
                <a:cs typeface="Calibri"/>
              </a:rPr>
              <a:t>produced </a:t>
            </a:r>
            <a:r>
              <a:rPr sz="2600" spc="-20" dirty="0">
                <a:latin typeface="Calibri"/>
                <a:cs typeface="Calibri"/>
              </a:rPr>
              <a:t>indefinitely, </a:t>
            </a:r>
            <a:r>
              <a:rPr sz="2600" spc="-5" dirty="0">
                <a:latin typeface="Calibri"/>
                <a:cs typeface="Calibri"/>
              </a:rPr>
              <a:t>meet </a:t>
            </a:r>
            <a:r>
              <a:rPr sz="2600" dirty="0">
                <a:latin typeface="Calibri"/>
                <a:cs typeface="Calibri"/>
              </a:rPr>
              <a:t>on </a:t>
            </a:r>
            <a:r>
              <a:rPr sz="2600" spc="-5" dirty="0">
                <a:latin typeface="Calibri"/>
                <a:cs typeface="Calibri"/>
              </a:rPr>
              <a:t>that side </a:t>
            </a:r>
            <a:r>
              <a:rPr sz="2600" dirty="0">
                <a:latin typeface="Calibri"/>
                <a:cs typeface="Calibri"/>
              </a:rPr>
              <a:t>on </a:t>
            </a:r>
            <a:r>
              <a:rPr sz="2600" spc="-5" dirty="0">
                <a:latin typeface="Calibri"/>
                <a:cs typeface="Calibri"/>
              </a:rPr>
              <a:t>which  </a:t>
            </a:r>
            <a:r>
              <a:rPr sz="2600" dirty="0">
                <a:latin typeface="Calibri"/>
                <a:cs typeface="Calibri"/>
              </a:rPr>
              <a:t>the </a:t>
            </a:r>
            <a:r>
              <a:rPr sz="2600" spc="-5" dirty="0">
                <a:latin typeface="Calibri"/>
                <a:cs typeface="Calibri"/>
              </a:rPr>
              <a:t>sum of </a:t>
            </a:r>
            <a:r>
              <a:rPr sz="2600" dirty="0">
                <a:latin typeface="Calibri"/>
                <a:cs typeface="Calibri"/>
              </a:rPr>
              <a:t>angles is less than </a:t>
            </a:r>
            <a:r>
              <a:rPr sz="2600" spc="-10" dirty="0">
                <a:latin typeface="Calibri"/>
                <a:cs typeface="Calibri"/>
              </a:rPr>
              <a:t>two </a:t>
            </a:r>
            <a:r>
              <a:rPr sz="2600" spc="-5" dirty="0">
                <a:latin typeface="Calibri"/>
                <a:cs typeface="Calibri"/>
              </a:rPr>
              <a:t>right</a:t>
            </a:r>
            <a:r>
              <a:rPr sz="2600" spc="-9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angles.</a:t>
            </a:r>
            <a:endParaRPr sz="2600">
              <a:latin typeface="Calibri"/>
              <a:cs typeface="Calibri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2852927" y="4853940"/>
            <a:ext cx="2080895" cy="1152525"/>
            <a:chOff x="2852927" y="4853940"/>
            <a:chExt cx="2080895" cy="1152525"/>
          </a:xfrm>
        </p:grpSpPr>
        <p:sp>
          <p:nvSpPr>
            <p:cNvPr id="10" name="object 10"/>
            <p:cNvSpPr/>
            <p:nvPr/>
          </p:nvSpPr>
          <p:spPr>
            <a:xfrm>
              <a:off x="2857499" y="4858512"/>
              <a:ext cx="2072005" cy="928369"/>
            </a:xfrm>
            <a:custGeom>
              <a:avLst/>
              <a:gdLst/>
              <a:ahLst/>
              <a:cxnLst/>
              <a:rect l="l" t="t" r="r" b="b"/>
              <a:pathLst>
                <a:path w="2072004" h="928370">
                  <a:moveTo>
                    <a:pt x="71627" y="428625"/>
                  </a:moveTo>
                  <a:lnTo>
                    <a:pt x="1643252" y="0"/>
                  </a:lnTo>
                </a:path>
                <a:path w="2072004" h="928370">
                  <a:moveTo>
                    <a:pt x="0" y="856488"/>
                  </a:moveTo>
                  <a:lnTo>
                    <a:pt x="2071751" y="927925"/>
                  </a:lnTo>
                </a:path>
              </a:pathLst>
            </a:custGeom>
            <a:ln w="9144">
              <a:solidFill>
                <a:srgbClr val="05509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357372" y="4858512"/>
              <a:ext cx="643255" cy="1143635"/>
            </a:xfrm>
            <a:custGeom>
              <a:avLst/>
              <a:gdLst/>
              <a:ahLst/>
              <a:cxnLst/>
              <a:rect l="l" t="t" r="r" b="b"/>
              <a:pathLst>
                <a:path w="643254" h="1143635">
                  <a:moveTo>
                    <a:pt x="0" y="0"/>
                  </a:moveTo>
                  <a:lnTo>
                    <a:pt x="643001" y="1143012"/>
                  </a:lnTo>
                </a:path>
              </a:pathLst>
            </a:custGeom>
            <a:ln w="9144">
              <a:solidFill>
                <a:srgbClr val="05509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665549" y="5583936"/>
              <a:ext cx="98730" cy="196595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368040" y="5167757"/>
              <a:ext cx="245745" cy="160020"/>
            </a:xfrm>
            <a:custGeom>
              <a:avLst/>
              <a:gdLst/>
              <a:ahLst/>
              <a:cxnLst/>
              <a:rect l="l" t="t" r="r" b="b"/>
              <a:pathLst>
                <a:path w="245745" h="160020">
                  <a:moveTo>
                    <a:pt x="0" y="28956"/>
                  </a:moveTo>
                  <a:lnTo>
                    <a:pt x="10463" y="19948"/>
                  </a:lnTo>
                  <a:lnTo>
                    <a:pt x="20653" y="9763"/>
                  </a:lnTo>
                  <a:lnTo>
                    <a:pt x="31343" y="1934"/>
                  </a:lnTo>
                  <a:lnTo>
                    <a:pt x="70552" y="14944"/>
                  </a:lnTo>
                  <a:lnTo>
                    <a:pt x="94992" y="74312"/>
                  </a:lnTo>
                  <a:lnTo>
                    <a:pt x="103102" y="113619"/>
                  </a:lnTo>
                  <a:lnTo>
                    <a:pt x="104600" y="126444"/>
                  </a:lnTo>
                  <a:lnTo>
                    <a:pt x="107932" y="137673"/>
                  </a:lnTo>
                  <a:lnTo>
                    <a:pt x="144012" y="153671"/>
                  </a:lnTo>
                  <a:lnTo>
                    <a:pt x="211865" y="159375"/>
                  </a:lnTo>
                  <a:lnTo>
                    <a:pt x="245363" y="159512"/>
                  </a:lnTo>
                </a:path>
              </a:pathLst>
            </a:custGeom>
            <a:ln w="9143">
              <a:solidFill>
                <a:srgbClr val="05509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828" y="0"/>
            <a:ext cx="9145905" cy="6858000"/>
            <a:chOff x="-828" y="0"/>
            <a:chExt cx="9145905" cy="6858000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223"/>
              <a:ext cx="9143999" cy="102870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401357" y="0"/>
              <a:ext cx="4742641" cy="599949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0"/>
              <a:ext cx="9088207" cy="1020572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-828" y="52323"/>
              <a:ext cx="9145590" cy="901826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444500" y="1031189"/>
            <a:ext cx="4651375" cy="7886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5000" b="0" spc="-45" dirty="0">
                <a:latin typeface="Calibri"/>
                <a:cs typeface="Calibri"/>
              </a:rPr>
              <a:t>Euclid’s</a:t>
            </a:r>
            <a:r>
              <a:rPr sz="5000" b="0" spc="-95" dirty="0">
                <a:latin typeface="Calibri"/>
                <a:cs typeface="Calibri"/>
              </a:rPr>
              <a:t> </a:t>
            </a:r>
            <a:r>
              <a:rPr sz="5000" b="0" spc="-10" dirty="0">
                <a:latin typeface="Calibri"/>
                <a:cs typeface="Calibri"/>
              </a:rPr>
              <a:t>Theorems</a:t>
            </a:r>
            <a:endParaRPr sz="50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5940" y="1869160"/>
            <a:ext cx="8000365" cy="2720340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287020" indent="-274955">
              <a:lnSpc>
                <a:spcPct val="100000"/>
              </a:lnSpc>
              <a:spcBef>
                <a:spcPts val="720"/>
              </a:spcBef>
              <a:buClr>
                <a:srgbClr val="0AD0D9"/>
              </a:buClr>
              <a:buSzPct val="94230"/>
              <a:buFont typeface="Wingdings 2"/>
              <a:buChar char=""/>
              <a:tabLst>
                <a:tab pos="287655" algn="l"/>
                <a:tab pos="1951355" algn="l"/>
              </a:tabLst>
            </a:pPr>
            <a:r>
              <a:rPr sz="2600" spc="-5" dirty="0">
                <a:latin typeface="Calibri"/>
                <a:cs typeface="Calibri"/>
              </a:rPr>
              <a:t>Theorems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-	</a:t>
            </a:r>
            <a:r>
              <a:rPr sz="2600" spc="-15" dirty="0">
                <a:latin typeface="Calibri"/>
                <a:cs typeface="Calibri"/>
              </a:rPr>
              <a:t>proved</a:t>
            </a:r>
            <a:r>
              <a:rPr sz="2600" spc="-2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statements,</a:t>
            </a:r>
            <a:endParaRPr sz="2600">
              <a:latin typeface="Calibri"/>
              <a:cs typeface="Calibri"/>
            </a:endParaRPr>
          </a:p>
          <a:p>
            <a:pPr marL="287020" marR="1150620" indent="-274955">
              <a:lnSpc>
                <a:spcPct val="100000"/>
              </a:lnSpc>
              <a:spcBef>
                <a:spcPts val="625"/>
              </a:spcBef>
              <a:buClr>
                <a:srgbClr val="0AD0D9"/>
              </a:buClr>
              <a:buSzPct val="94230"/>
              <a:buFont typeface="Wingdings 2"/>
              <a:buChar char=""/>
              <a:tabLst>
                <a:tab pos="361315" algn="l"/>
                <a:tab pos="362585" algn="l"/>
              </a:tabLst>
            </a:pPr>
            <a:r>
              <a:rPr dirty="0"/>
              <a:t>	</a:t>
            </a:r>
            <a:r>
              <a:rPr sz="2600" b="1" dirty="0">
                <a:latin typeface="Calibri"/>
                <a:cs typeface="Calibri"/>
              </a:rPr>
              <a:t>465 </a:t>
            </a:r>
            <a:r>
              <a:rPr sz="2600" spc="-5" dirty="0">
                <a:latin typeface="Calibri"/>
                <a:cs typeface="Calibri"/>
              </a:rPr>
              <a:t>theorems </a:t>
            </a:r>
            <a:r>
              <a:rPr sz="2600" dirty="0">
                <a:latin typeface="Calibri"/>
                <a:cs typeface="Calibri"/>
              </a:rPr>
              <a:t>in a </a:t>
            </a:r>
            <a:r>
              <a:rPr sz="2600" spc="-5" dirty="0">
                <a:latin typeface="Calibri"/>
                <a:cs typeface="Calibri"/>
              </a:rPr>
              <a:t>logical </a:t>
            </a:r>
            <a:r>
              <a:rPr sz="2600" dirty="0">
                <a:latin typeface="Calibri"/>
                <a:cs typeface="Calibri"/>
              </a:rPr>
              <a:t>chain </a:t>
            </a:r>
            <a:r>
              <a:rPr sz="2600" spc="-5" dirty="0">
                <a:latin typeface="Calibri"/>
                <a:cs typeface="Calibri"/>
              </a:rPr>
              <a:t>using his </a:t>
            </a:r>
            <a:r>
              <a:rPr sz="2600" spc="-10" dirty="0">
                <a:latin typeface="Calibri"/>
                <a:cs typeface="Calibri"/>
              </a:rPr>
              <a:t>axioms,  postulates </a:t>
            </a:r>
            <a:r>
              <a:rPr sz="2600" dirty="0">
                <a:latin typeface="Calibri"/>
                <a:cs typeface="Calibri"/>
              </a:rPr>
              <a:t>&amp;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definitions.</a:t>
            </a:r>
            <a:endParaRPr sz="2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0AD0D9"/>
              </a:buClr>
              <a:buFont typeface="Wingdings 2"/>
              <a:buChar char=""/>
            </a:pPr>
            <a:endParaRPr sz="3550">
              <a:latin typeface="Calibri"/>
              <a:cs typeface="Calibri"/>
            </a:endParaRPr>
          </a:p>
          <a:p>
            <a:pPr marL="287020" marR="5080" indent="-274955">
              <a:lnSpc>
                <a:spcPct val="100000"/>
              </a:lnSpc>
              <a:buClr>
                <a:srgbClr val="0AD0D9"/>
              </a:buClr>
              <a:buSzPct val="94230"/>
              <a:buFont typeface="Wingdings 2"/>
              <a:buChar char=""/>
              <a:tabLst>
                <a:tab pos="287655" algn="l"/>
              </a:tabLst>
            </a:pPr>
            <a:r>
              <a:rPr sz="2600" spc="-10" dirty="0">
                <a:latin typeface="Calibri"/>
                <a:cs typeface="Calibri"/>
              </a:rPr>
              <a:t>Theorem </a:t>
            </a:r>
            <a:r>
              <a:rPr sz="2600" dirty="0">
                <a:latin typeface="Calibri"/>
                <a:cs typeface="Calibri"/>
              </a:rPr>
              <a:t>1: </a:t>
            </a:r>
            <a:r>
              <a:rPr sz="2600" spc="-45" dirty="0">
                <a:latin typeface="Calibri"/>
                <a:cs typeface="Calibri"/>
              </a:rPr>
              <a:t>Two </a:t>
            </a:r>
            <a:r>
              <a:rPr sz="2600" spc="-5" dirty="0">
                <a:latin typeface="Calibri"/>
                <a:cs typeface="Calibri"/>
              </a:rPr>
              <a:t>distinct </a:t>
            </a:r>
            <a:r>
              <a:rPr sz="2600" dirty="0">
                <a:latin typeface="Calibri"/>
                <a:cs typeface="Calibri"/>
              </a:rPr>
              <a:t>lines </a:t>
            </a:r>
            <a:r>
              <a:rPr sz="2600" spc="-5" dirty="0">
                <a:latin typeface="Calibri"/>
                <a:cs typeface="Calibri"/>
              </a:rPr>
              <a:t>cannot </a:t>
            </a:r>
            <a:r>
              <a:rPr sz="2600" spc="-20" dirty="0">
                <a:latin typeface="Calibri"/>
                <a:cs typeface="Calibri"/>
              </a:rPr>
              <a:t>have </a:t>
            </a:r>
            <a:r>
              <a:rPr sz="2600" spc="-10" dirty="0">
                <a:latin typeface="Calibri"/>
                <a:cs typeface="Calibri"/>
              </a:rPr>
              <a:t>more </a:t>
            </a:r>
            <a:r>
              <a:rPr sz="2600" dirty="0">
                <a:latin typeface="Calibri"/>
                <a:cs typeface="Calibri"/>
              </a:rPr>
              <a:t>than </a:t>
            </a:r>
            <a:r>
              <a:rPr sz="2600" spc="-10" dirty="0">
                <a:latin typeface="Calibri"/>
                <a:cs typeface="Calibri"/>
              </a:rPr>
              <a:t>one  point </a:t>
            </a:r>
            <a:r>
              <a:rPr sz="2600" dirty="0">
                <a:latin typeface="Calibri"/>
                <a:cs typeface="Calibri"/>
              </a:rPr>
              <a:t>in</a:t>
            </a:r>
            <a:r>
              <a:rPr sz="2600" spc="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common.</a:t>
            </a:r>
            <a:endParaRPr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518</Words>
  <Application>Microsoft Office PowerPoint</Application>
  <PresentationFormat>On-screen Show (4:3)</PresentationFormat>
  <Paragraphs>81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Anurag Vijay</vt:lpstr>
      <vt:lpstr>EUCLID’S GEOMETRY</vt:lpstr>
      <vt:lpstr>Euclid’s Definitions</vt:lpstr>
      <vt:lpstr>Euclid’s Axioms &amp; Postulates</vt:lpstr>
      <vt:lpstr>Euclid’s Axioms</vt:lpstr>
      <vt:lpstr>Slide 6</vt:lpstr>
      <vt:lpstr>Euclid’s Five Postulates</vt:lpstr>
      <vt:lpstr>Slide 8</vt:lpstr>
      <vt:lpstr>Euclid’s Theorems</vt:lpstr>
      <vt:lpstr>Equivalent version of Euclid’s fifth  postulate</vt:lpstr>
      <vt:lpstr>Conclusion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Anurag Vijay</dc:title>
  <cp:lastModifiedBy>NDA</cp:lastModifiedBy>
  <cp:revision>1</cp:revision>
  <dcterms:created xsi:type="dcterms:W3CDTF">2020-08-22T07:06:22Z</dcterms:created>
  <dcterms:modified xsi:type="dcterms:W3CDTF">2020-08-22T07:07:09Z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2015-05-26T00:00:00Z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2020-08-22T00:00:00Z</vt:filetime>
  </property>
</Properties>
</file>